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93" r:id="rId4"/>
    <p:sldId id="258" r:id="rId5"/>
    <p:sldId id="279" r:id="rId6"/>
    <p:sldId id="280" r:id="rId7"/>
    <p:sldId id="262" r:id="rId8"/>
    <p:sldId id="259" r:id="rId9"/>
    <p:sldId id="261" r:id="rId10"/>
    <p:sldId id="281" r:id="rId11"/>
    <p:sldId id="289" r:id="rId12"/>
    <p:sldId id="263" r:id="rId13"/>
    <p:sldId id="260" r:id="rId14"/>
    <p:sldId id="282" r:id="rId15"/>
    <p:sldId id="264" r:id="rId16"/>
    <p:sldId id="292" r:id="rId17"/>
    <p:sldId id="265" r:id="rId18"/>
    <p:sldId id="286" r:id="rId19"/>
    <p:sldId id="287" r:id="rId20"/>
    <p:sldId id="268" r:id="rId21"/>
    <p:sldId id="267" r:id="rId22"/>
    <p:sldId id="283" r:id="rId23"/>
    <p:sldId id="284" r:id="rId24"/>
    <p:sldId id="285" r:id="rId25"/>
    <p:sldId id="288" r:id="rId26"/>
    <p:sldId id="276" r:id="rId27"/>
    <p:sldId id="269" r:id="rId28"/>
    <p:sldId id="270" r:id="rId29"/>
    <p:sldId id="291" r:id="rId30"/>
    <p:sldId id="273" r:id="rId31"/>
    <p:sldId id="290" r:id="rId32"/>
    <p:sldId id="271" r:id="rId33"/>
    <p:sldId id="272" r:id="rId34"/>
    <p:sldId id="274" r:id="rId35"/>
    <p:sldId id="275" r:id="rId36"/>
    <p:sldId id="277" r:id="rId37"/>
    <p:sldId id="27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607802-7658-47E5-A0F9-03E412871543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06CDBE-E961-4789-B0B4-AC5FA1DE2A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02-7658-47E5-A0F9-03E412871543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CDBE-E961-4789-B0B4-AC5FA1DE2A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02-7658-47E5-A0F9-03E412871543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CDBE-E961-4789-B0B4-AC5FA1DE2A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02-7658-47E5-A0F9-03E412871543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CDBE-E961-4789-B0B4-AC5FA1DE2A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02-7658-47E5-A0F9-03E412871543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CDBE-E961-4789-B0B4-AC5FA1DE2A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02-7658-47E5-A0F9-03E412871543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CDBE-E961-4789-B0B4-AC5FA1DE2A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02-7658-47E5-A0F9-03E412871543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CDBE-E961-4789-B0B4-AC5FA1DE2A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02-7658-47E5-A0F9-03E412871543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CDBE-E961-4789-B0B4-AC5FA1DE2A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802-7658-47E5-A0F9-03E412871543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CDBE-E961-4789-B0B4-AC5FA1DE2A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607802-7658-47E5-A0F9-03E412871543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06CDBE-E961-4789-B0B4-AC5FA1DE2A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A607802-7658-47E5-A0F9-03E412871543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06CDBE-E961-4789-B0B4-AC5FA1DE2A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607802-7658-47E5-A0F9-03E412871543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06CDBE-E961-4789-B0B4-AC5FA1DE2A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5723468" cy="76200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Arial Black" pitchFamily="34" charset="0"/>
              </a:rPr>
              <a:t>VITAMINS</a:t>
            </a:r>
            <a:endParaRPr lang="en-US" b="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5712179" cy="152400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Vitamin K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Vitamin 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Vitamin 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657600"/>
            <a:ext cx="5791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Presented by,</a:t>
            </a:r>
          </a:p>
          <a:p>
            <a:pPr algn="ctr"/>
            <a:endParaRPr lang="en-US" sz="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Mrs. 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STARINA FLOWER, </a:t>
            </a:r>
            <a:r>
              <a:rPr lang="en-US" b="1" dirty="0" err="1" smtClean="0">
                <a:solidFill>
                  <a:srgbClr val="7030A0"/>
                </a:solidFill>
                <a:latin typeface="Arial Black" pitchFamily="34" charset="0"/>
              </a:rPr>
              <a:t>M.Sc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 (N)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Assistant 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Professor, 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Medical Surgical Department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,</a:t>
            </a:r>
          </a:p>
          <a:p>
            <a:r>
              <a:rPr lang="en-US" b="1" dirty="0" err="1" smtClean="0">
                <a:solidFill>
                  <a:srgbClr val="7030A0"/>
                </a:solidFill>
                <a:latin typeface="Arial Black" pitchFamily="34" charset="0"/>
              </a:rPr>
              <a:t>Annammal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 College Of Nursing,  Kuzhithurai </a:t>
            </a:r>
          </a:p>
        </p:txBody>
      </p:sp>
    </p:spTree>
    <p:extLst>
      <p:ext uri="{BB962C8B-B14F-4D97-AF65-F5344CB8AC3E}">
        <p14:creationId xmlns="" xmlns:p14="http://schemas.microsoft.com/office/powerpoint/2010/main" val="9914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100" dirty="0" smtClean="0">
                <a:latin typeface="Agency FB" pitchFamily="34" charset="0"/>
              </a:rPr>
              <a:t>Issues related to problematic blood clotting or bleeding</a:t>
            </a:r>
          </a:p>
          <a:p>
            <a:r>
              <a:rPr lang="en-US" sz="4100" dirty="0" smtClean="0">
                <a:latin typeface="Agency FB" pitchFamily="34" charset="0"/>
              </a:rPr>
              <a:t>Easily bruise or bleed.</a:t>
            </a:r>
          </a:p>
          <a:p>
            <a:r>
              <a:rPr lang="en-US" sz="4100" dirty="0" smtClean="0">
                <a:latin typeface="Agency FB" pitchFamily="34" charset="0"/>
              </a:rPr>
              <a:t>Cartilage calcification.</a:t>
            </a:r>
          </a:p>
          <a:p>
            <a:r>
              <a:rPr lang="en-US" sz="4100" dirty="0" smtClean="0">
                <a:latin typeface="Agency FB" pitchFamily="34" charset="0"/>
              </a:rPr>
              <a:t>Uncontrollable bleeding at surgical or puncture sites.</a:t>
            </a:r>
          </a:p>
          <a:p>
            <a:r>
              <a:rPr lang="en-US" sz="4100" dirty="0" smtClean="0">
                <a:latin typeface="Agency FB" pitchFamily="34" charset="0"/>
              </a:rPr>
              <a:t>Brain bleeding in newborns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http://www.vitaminsestore.com/wp-content/uploads/2012/05/haemorrhagic-disea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743200"/>
            <a:ext cx="3695701" cy="2274277"/>
          </a:xfrm>
          <a:prstGeom prst="rect">
            <a:avLst/>
          </a:prstGeom>
          <a:noFill/>
        </p:spPr>
      </p:pic>
      <p:pic>
        <p:nvPicPr>
          <p:cNvPr id="5" name="Picture 10" descr="http://www.searchhomeremedy.com/wp-content/uploads/2013/10/Bleeding-Due-To-Vitamin-K-Deficienc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3200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/>
          <a:lstStyle/>
          <a:p>
            <a:r>
              <a:rPr lang="en-US" dirty="0" smtClean="0"/>
              <a:t>RDA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37706287"/>
              </p:ext>
            </p:extLst>
          </p:nvPr>
        </p:nvGraphicFramePr>
        <p:xfrm>
          <a:off x="1219200" y="1600200"/>
          <a:ext cx="6858000" cy="4534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810255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gency FB" pitchFamily="34" charset="0"/>
                        </a:rPr>
                        <a:t>GROUP</a:t>
                      </a:r>
                      <a:endParaRPr lang="en-US" sz="2800" dirty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gency FB" pitchFamily="34" charset="0"/>
                        </a:rPr>
                        <a:t>AGE</a:t>
                      </a:r>
                      <a:endParaRPr lang="en-US" sz="2800" dirty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gency FB" pitchFamily="34" charset="0"/>
                        </a:rPr>
                        <a:t>INTAKE  µG/DAY</a:t>
                      </a:r>
                      <a:endParaRPr lang="en-US" sz="2800" dirty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</a:tr>
              <a:tr h="81025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INFANTS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0 TO 12 MONTHS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5 TO 10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81025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CHILDREN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1 TO 13 YRS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30 TO 75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102421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FEMALE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14 AND ABOVE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35 TO 55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888422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MALES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gency FB" pitchFamily="34" charset="0"/>
                        </a:rPr>
                        <a:t>14 AND ABOVE</a:t>
                      </a:r>
                    </a:p>
                    <a:p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gency FB" pitchFamily="34" charset="0"/>
                        </a:rPr>
                        <a:t>35 TO 55</a:t>
                      </a:r>
                    </a:p>
                    <a:p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072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gency FB" pitchFamily="34" charset="0"/>
              </a:rPr>
              <a:t>At birth vitamin k</a:t>
            </a:r>
          </a:p>
          <a:p>
            <a:r>
              <a:rPr lang="en-US" sz="2800" dirty="0" smtClean="0">
                <a:latin typeface="Agency FB" pitchFamily="34" charset="0"/>
              </a:rPr>
              <a:t>Oral vitamin k(5 to 20 mg)</a:t>
            </a:r>
          </a:p>
          <a:p>
            <a:r>
              <a:rPr lang="en-US" sz="2800" dirty="0" smtClean="0">
                <a:latin typeface="Agency FB" pitchFamily="34" charset="0"/>
              </a:rPr>
              <a:t>Vitamin k1 </a:t>
            </a:r>
            <a:r>
              <a:rPr lang="en-US" sz="2800" dirty="0" err="1" smtClean="0">
                <a:latin typeface="Agency FB" pitchFamily="34" charset="0"/>
              </a:rPr>
              <a:t>im</a:t>
            </a:r>
            <a:r>
              <a:rPr lang="en-US" sz="2800" dirty="0" smtClean="0">
                <a:latin typeface="Agency FB" pitchFamily="34" charset="0"/>
              </a:rPr>
              <a:t>/sc</a:t>
            </a:r>
          </a:p>
          <a:p>
            <a:r>
              <a:rPr lang="en-US" sz="2800" dirty="0" smtClean="0">
                <a:latin typeface="Agency FB" pitchFamily="34" charset="0"/>
              </a:rPr>
              <a:t>Monitor </a:t>
            </a:r>
            <a:r>
              <a:rPr lang="en-US" sz="2800" dirty="0" err="1" smtClean="0">
                <a:latin typeface="Agency FB" pitchFamily="34" charset="0"/>
              </a:rPr>
              <a:t>prothrombin</a:t>
            </a:r>
            <a:r>
              <a:rPr lang="en-US" sz="2800" dirty="0" smtClean="0">
                <a:latin typeface="Agency FB" pitchFamily="34" charset="0"/>
              </a:rPr>
              <a:t> level</a:t>
            </a:r>
          </a:p>
          <a:p>
            <a:r>
              <a:rPr lang="en-US" sz="2800" dirty="0" smtClean="0">
                <a:latin typeface="Agency FB" pitchFamily="34" charset="0"/>
              </a:rPr>
              <a:t>In life-threatening bleeds, fresh frozen plasma (FFP) should be administered prior to vitamin K</a:t>
            </a:r>
            <a:r>
              <a:rPr lang="en-US" sz="2800" dirty="0" smtClean="0"/>
              <a:t>.</a:t>
            </a:r>
          </a:p>
          <a:p>
            <a:endParaRPr lang="en-US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5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6196405" cy="4808669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Agency FB" pitchFamily="34" charset="0"/>
              </a:rPr>
              <a:t>Vitamin K is available as </a:t>
            </a:r>
            <a:r>
              <a:rPr lang="en-US" sz="2800" dirty="0" err="1" smtClean="0">
                <a:latin typeface="Agency FB" pitchFamily="34" charset="0"/>
              </a:rPr>
              <a:t>phytomenadione</a:t>
            </a:r>
            <a:r>
              <a:rPr lang="en-US" sz="2800" dirty="0" smtClean="0">
                <a:latin typeface="Agency FB" pitchFamily="34" charset="0"/>
              </a:rPr>
              <a:t> (vitamin K) and as the synthetic water-soluble analogue </a:t>
            </a:r>
            <a:r>
              <a:rPr lang="en-US" sz="2800" dirty="0" err="1" smtClean="0">
                <a:latin typeface="Agency FB" pitchFamily="34" charset="0"/>
              </a:rPr>
              <a:t>menadiol</a:t>
            </a:r>
            <a:r>
              <a:rPr lang="en-US" sz="2800" dirty="0" smtClean="0">
                <a:latin typeface="Agency FB" pitchFamily="34" charset="0"/>
              </a:rPr>
              <a:t> sodium </a:t>
            </a:r>
            <a:r>
              <a:rPr lang="en-US" sz="2800" dirty="0" err="1" smtClean="0">
                <a:latin typeface="Agency FB" pitchFamily="34" charset="0"/>
              </a:rPr>
              <a:t>diphosphate</a:t>
            </a:r>
            <a:r>
              <a:rPr lang="en-US" sz="2800" dirty="0" smtClean="0">
                <a:latin typeface="Agency FB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Agency FB" pitchFamily="34" charset="0"/>
              </a:rPr>
              <a:t>Intravenous (IV) injections should be given slowly, as fast IV injection can cause </a:t>
            </a:r>
            <a:r>
              <a:rPr lang="en-US" sz="2800" dirty="0" err="1" smtClean="0">
                <a:latin typeface="Agency FB" pitchFamily="34" charset="0"/>
              </a:rPr>
              <a:t>bronchospasm</a:t>
            </a:r>
            <a:r>
              <a:rPr lang="en-US" sz="2800" dirty="0" smtClean="0">
                <a:latin typeface="Agency FB" pitchFamily="34" charset="0"/>
              </a:rPr>
              <a:t> and peripheral vascular collapse.</a:t>
            </a:r>
          </a:p>
          <a:p>
            <a:pPr algn="just"/>
            <a:r>
              <a:rPr lang="en-US" sz="2800" dirty="0" smtClean="0">
                <a:latin typeface="Agency FB" pitchFamily="34" charset="0"/>
              </a:rPr>
              <a:t>Intramuscular injections may lead to severe </a:t>
            </a:r>
            <a:r>
              <a:rPr lang="en-US" sz="2800" dirty="0" err="1" smtClean="0">
                <a:latin typeface="Agency FB" pitchFamily="34" charset="0"/>
              </a:rPr>
              <a:t>haematoma</a:t>
            </a:r>
            <a:r>
              <a:rPr lang="en-US" sz="2800" dirty="0" smtClean="0">
                <a:latin typeface="Agency FB" pitchFamily="34" charset="0"/>
              </a:rPr>
              <a:t> formation at the injection site if clotting is impaired.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3097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Agency FB" pitchFamily="34" charset="0"/>
              </a:rPr>
              <a:t>VITAMIN E</a:t>
            </a:r>
            <a:endParaRPr lang="en-US" sz="80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3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gency FB" pitchFamily="34" charset="0"/>
              </a:rPr>
              <a:t>The reference range of vitamin E in adults is 5.5-17 µg/</a:t>
            </a:r>
            <a:r>
              <a:rPr lang="en-US" sz="3200" dirty="0" err="1" smtClean="0">
                <a:latin typeface="Agency FB" pitchFamily="34" charset="0"/>
              </a:rPr>
              <a:t>mL.</a:t>
            </a:r>
            <a:r>
              <a:rPr lang="en-US" sz="3200" dirty="0" smtClean="0">
                <a:latin typeface="Agency FB" pitchFamily="34" charset="0"/>
              </a:rPr>
              <a:t> </a:t>
            </a:r>
          </a:p>
          <a:p>
            <a:r>
              <a:rPr lang="en-US" sz="3200" dirty="0" smtClean="0">
                <a:latin typeface="Agency FB" pitchFamily="34" charset="0"/>
              </a:rPr>
              <a:t>In children, it is 3-18.4 µg/</a:t>
            </a:r>
            <a:r>
              <a:rPr lang="en-US" sz="3200" dirty="0" err="1" smtClean="0">
                <a:latin typeface="Agency FB" pitchFamily="34" charset="0"/>
              </a:rPr>
              <a:t>mL</a:t>
            </a:r>
            <a:endParaRPr lang="en-US" sz="32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1202485"/>
          </a:xfrm>
        </p:spPr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05000"/>
            <a:ext cx="6196405" cy="36038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gency FB" pitchFamily="34" charset="0"/>
              </a:rPr>
              <a:t>ANTIOXIDANT PROPERTY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gency FB" pitchFamily="34" charset="0"/>
              </a:rPr>
              <a:t>FREE RADICAL SCAVENGER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gency FB" pitchFamily="34" charset="0"/>
              </a:rPr>
              <a:t>ENZYMATIC ACTIVITIES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gency FB" pitchFamily="34" charset="0"/>
              </a:rPr>
              <a:t>PROTECTS CELL MEMBRANE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gency FB" pitchFamily="34" charset="0"/>
              </a:rPr>
              <a:t>AIDS IN MUSCLE GROWTH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gency FB" pitchFamily="34" charset="0"/>
              </a:rPr>
              <a:t>IMMUNITY WARRIOR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gency FB" pitchFamily="34" charset="0"/>
              </a:rPr>
              <a:t>GENE EXPRESSION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gency FB" pitchFamily="34" charset="0"/>
              </a:rPr>
              <a:t>RBC PRODUCTION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gency FB" pitchFamily="34" charset="0"/>
              </a:rPr>
              <a:t>ANTITHROMBOTIC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5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healthfuldietandnutrition.com/wp-content/uploads/2013/05/Vitamin-E-Rich-Foo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7239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bellota-ranch.com/wp-content/uploads/2015/10/foods_rich_in_vitamin_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1"/>
            <a:ext cx="6248400" cy="465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Agency FB" pitchFamily="34" charset="0"/>
                <a:ea typeface="Adobe Gothic Std B" pitchFamily="34" charset="-128"/>
              </a:rPr>
              <a:t>Total 13 vitamins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Agency FB" pitchFamily="34" charset="0"/>
                <a:ea typeface="Adobe Gothic Std B" pitchFamily="34" charset="-128"/>
              </a:rPr>
              <a:t>Fat soluble vitamins..4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Agency FB" pitchFamily="34" charset="0"/>
                <a:ea typeface="Adobe Gothic Std B" pitchFamily="34" charset="-128"/>
              </a:rPr>
              <a:t>A,D,E,K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Agency FB" pitchFamily="34" charset="0"/>
                <a:ea typeface="Adobe Gothic Std B" pitchFamily="34" charset="-128"/>
              </a:rPr>
              <a:t>Vitamin k=</a:t>
            </a:r>
            <a:r>
              <a:rPr lang="en-US" sz="4000" dirty="0" err="1" smtClean="0">
                <a:latin typeface="Agency FB" pitchFamily="34" charset="0"/>
                <a:ea typeface="Adobe Gothic Std B" pitchFamily="34" charset="-128"/>
              </a:rPr>
              <a:t>antihemorrhagic</a:t>
            </a:r>
            <a:r>
              <a:rPr lang="en-US" sz="4000" dirty="0" smtClean="0">
                <a:latin typeface="Agency FB" pitchFamily="34" charset="0"/>
                <a:ea typeface="Adobe Gothic Std B" pitchFamily="34" charset="-128"/>
              </a:rPr>
              <a:t> factor</a:t>
            </a:r>
            <a:endParaRPr lang="en-US" sz="4000" dirty="0">
              <a:latin typeface="Agency FB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3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gency FB" pitchFamily="34" charset="0"/>
              </a:rPr>
              <a:t>NUTS AND SEEDS(almonds, peanuts, dried apricots, seeds of sunflower)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gency FB" pitchFamily="34" charset="0"/>
              </a:rPr>
              <a:t>VEGETABLES(spinach, broccoli, green olives, pumpkins, turnip greens, tomatoes)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gency FB" pitchFamily="34" charset="0"/>
              </a:rPr>
              <a:t>FRUITS ( avocados, mangoes, kiwi</a:t>
            </a:r>
            <a:r>
              <a:rPr lang="en-US" sz="2800" dirty="0">
                <a:latin typeface="Agency FB" pitchFamily="34" charset="0"/>
              </a:rPr>
              <a:t>)</a:t>
            </a:r>
            <a:endParaRPr lang="en-US" sz="2800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gency FB" pitchFamily="34" charset="0"/>
              </a:rPr>
              <a:t>VEGETABLE OILS (sunflower oil, corn, soya bean, safflower, wheat germ)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gency FB" pitchFamily="34" charset="0"/>
              </a:rPr>
              <a:t>FORTIFIED FOODSTUFFS</a:t>
            </a:r>
            <a:endParaRPr lang="en-US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7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6196405" cy="3970469"/>
          </a:xfrm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DISEASE OF LIVER,GALLBLADDER,PANCREAS</a:t>
            </a:r>
          </a:p>
          <a:p>
            <a:r>
              <a:rPr lang="en-US" dirty="0" smtClean="0">
                <a:latin typeface="Agency FB" pitchFamily="34" charset="0"/>
              </a:rPr>
              <a:t>PREMATURE MATURE BABIES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DEFICIENCY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gency FB" pitchFamily="34" charset="0"/>
              </a:rPr>
              <a:t>HEMOLYTIC ANEMIA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gency FB" pitchFamily="34" charset="0"/>
              </a:rPr>
              <a:t>RETINOPATHY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gency FB" pitchFamily="34" charset="0"/>
              </a:rPr>
              <a:t>TOXICITY OF VITAMIN E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6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965245" cy="15628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Vitamin E Deficiency Symptoms in Infants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0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Agency FB" pitchFamily="34" charset="0"/>
              </a:rPr>
              <a:t>Retrolental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fibroplasia</a:t>
            </a:r>
            <a:r>
              <a:rPr lang="en-US" sz="2800" dirty="0" smtClean="0">
                <a:latin typeface="Agency FB" pitchFamily="34" charset="0"/>
              </a:rPr>
              <a:t> (an eye disease)</a:t>
            </a:r>
          </a:p>
          <a:p>
            <a:r>
              <a:rPr lang="en-US" sz="2800" dirty="0" smtClean="0">
                <a:latin typeface="Agency FB" pitchFamily="34" charset="0"/>
              </a:rPr>
              <a:t>Loss of weight and delayed growth</a:t>
            </a:r>
          </a:p>
          <a:p>
            <a:r>
              <a:rPr lang="en-US" sz="2800" dirty="0" smtClean="0">
                <a:latin typeface="Agency FB" pitchFamily="34" charset="0"/>
              </a:rPr>
              <a:t>Poor eating habits</a:t>
            </a:r>
          </a:p>
          <a:p>
            <a:r>
              <a:rPr lang="en-US" sz="2800" dirty="0" smtClean="0">
                <a:latin typeface="Agency FB" pitchFamily="34" charset="0"/>
              </a:rPr>
              <a:t>Developmental problems that include physical and mental problem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965245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latin typeface="Agency FB" pitchFamily="34" charset="0"/>
              </a:rPr>
              <a:t/>
            </a:r>
            <a:br>
              <a:rPr lang="en-US" sz="2700" dirty="0" smtClean="0">
                <a:latin typeface="Agency FB" pitchFamily="34" charset="0"/>
              </a:rPr>
            </a:br>
            <a:r>
              <a:rPr lang="en-US" b="1" dirty="0" smtClean="0"/>
              <a:t>Symptoms in Children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6196405" cy="360381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gency FB" pitchFamily="34" charset="0"/>
              </a:rPr>
              <a:t>Gross lack of coordination of muscle movements with loss of deep tendon reflexes</a:t>
            </a:r>
          </a:p>
          <a:p>
            <a:r>
              <a:rPr lang="en-US" dirty="0" err="1" smtClean="0">
                <a:latin typeface="Agency FB" pitchFamily="34" charset="0"/>
              </a:rPr>
              <a:t>Truncal</a:t>
            </a:r>
            <a:r>
              <a:rPr lang="en-US" dirty="0" smtClean="0">
                <a:latin typeface="Agency FB" pitchFamily="34" charset="0"/>
              </a:rPr>
              <a:t> and limb ataxia</a:t>
            </a:r>
          </a:p>
          <a:p>
            <a:r>
              <a:rPr lang="en-US" dirty="0" smtClean="0">
                <a:latin typeface="Agency FB" pitchFamily="34" charset="0"/>
              </a:rPr>
              <a:t> Loss of vibration and position senses</a:t>
            </a:r>
          </a:p>
          <a:p>
            <a:r>
              <a:rPr lang="en-US" dirty="0" smtClean="0">
                <a:latin typeface="Agency FB" pitchFamily="34" charset="0"/>
              </a:rPr>
              <a:t>Paralysis of extra-ocular muscles responsible for eye movements</a:t>
            </a:r>
          </a:p>
          <a:p>
            <a:r>
              <a:rPr lang="en-US" dirty="0" smtClean="0">
                <a:latin typeface="Agency FB" pitchFamily="34" charset="0"/>
              </a:rPr>
              <a:t>Muscle weakness</a:t>
            </a:r>
          </a:p>
          <a:p>
            <a:r>
              <a:rPr lang="en-US" dirty="0" err="1" smtClean="0">
                <a:latin typeface="Agency FB" pitchFamily="34" charset="0"/>
              </a:rPr>
              <a:t>Dysarthria</a:t>
            </a:r>
            <a:r>
              <a:rPr lang="en-US" dirty="0" smtClean="0">
                <a:latin typeface="Agency FB" pitchFamily="34" charset="0"/>
              </a:rPr>
              <a:t> (motor speech disorder)</a:t>
            </a:r>
          </a:p>
          <a:p>
            <a:r>
              <a:rPr lang="en-US" dirty="0" smtClean="0">
                <a:latin typeface="Agency FB" pitchFamily="34" charset="0"/>
              </a:rPr>
              <a:t>Slow growth in children</a:t>
            </a:r>
          </a:p>
          <a:p>
            <a:r>
              <a:rPr lang="en-US" dirty="0" smtClean="0">
                <a:latin typeface="Agency FB" pitchFamily="34" charset="0"/>
              </a:rPr>
              <a:t>Chronic liver disease, causing neurological deficits </a:t>
            </a:r>
            <a:br>
              <a:rPr lang="en-US" dirty="0" smtClean="0">
                <a:latin typeface="Agency FB" pitchFamily="34" charset="0"/>
              </a:rPr>
            </a:b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latin typeface="Agency FB" pitchFamily="34" charset="0"/>
              </a:rPr>
              <a:t/>
            </a:r>
            <a:br>
              <a:rPr lang="en-US" sz="2700" dirty="0" smtClean="0">
                <a:latin typeface="Agency FB" pitchFamily="34" charset="0"/>
              </a:rPr>
            </a:br>
            <a:r>
              <a:rPr lang="en-US" sz="2700" dirty="0" smtClean="0">
                <a:latin typeface="Agency FB" pitchFamily="34" charset="0"/>
              </a:rPr>
              <a:t/>
            </a:r>
            <a:br>
              <a:rPr lang="en-US" sz="2700" dirty="0" smtClean="0">
                <a:latin typeface="Agency FB" pitchFamily="34" charset="0"/>
              </a:rPr>
            </a:br>
            <a:r>
              <a:rPr lang="en-US" b="1" dirty="0" smtClean="0">
                <a:latin typeface="+mn-lt"/>
              </a:rPr>
              <a:t>Symptoms in Adults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6196405" cy="360381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gency FB" pitchFamily="34" charset="0"/>
              </a:rPr>
              <a:t>Mild anemia</a:t>
            </a:r>
          </a:p>
          <a:p>
            <a:r>
              <a:rPr lang="en-US" sz="2800" dirty="0" smtClean="0">
                <a:latin typeface="Agency FB" pitchFamily="34" charset="0"/>
              </a:rPr>
              <a:t>Nonspecific neurological deficits</a:t>
            </a:r>
          </a:p>
          <a:p>
            <a:r>
              <a:rPr lang="en-US" sz="2800" dirty="0" smtClean="0">
                <a:latin typeface="Agency FB" pitchFamily="34" charset="0"/>
              </a:rPr>
              <a:t>Disorders related to reproduction and infertility</a:t>
            </a:r>
          </a:p>
          <a:p>
            <a:r>
              <a:rPr lang="en-US" sz="2800" dirty="0" smtClean="0">
                <a:latin typeface="Agency FB" pitchFamily="34" charset="0"/>
              </a:rPr>
              <a:t>Fragile red blood cells</a:t>
            </a:r>
          </a:p>
          <a:p>
            <a:r>
              <a:rPr lang="en-US" sz="2800" dirty="0" smtClean="0">
                <a:latin typeface="Agency FB" pitchFamily="34" charset="0"/>
              </a:rPr>
              <a:t>Age spots</a:t>
            </a:r>
          </a:p>
          <a:p>
            <a:r>
              <a:rPr lang="en-US" sz="2800" dirty="0" smtClean="0">
                <a:latin typeface="Agency FB" pitchFamily="34" charset="0"/>
              </a:rPr>
              <a:t>Cataracts</a:t>
            </a:r>
          </a:p>
          <a:p>
            <a:r>
              <a:rPr lang="en-US" sz="2800" dirty="0" smtClean="0">
                <a:latin typeface="Agency FB" pitchFamily="34" charset="0"/>
              </a:rPr>
              <a:t>Certain neurological damage</a:t>
            </a:r>
          </a:p>
          <a:p>
            <a:r>
              <a:rPr lang="en-US" sz="2800" dirty="0" smtClean="0">
                <a:latin typeface="Agency FB" pitchFamily="34" charset="0"/>
              </a:rPr>
              <a:t>Decrease in sex drive</a:t>
            </a:r>
          </a:p>
          <a:p>
            <a:r>
              <a:rPr lang="en-US" sz="2800" dirty="0" smtClean="0">
                <a:latin typeface="Agency FB" pitchFamily="34" charset="0"/>
              </a:rPr>
              <a:t> Muscle, liver, bone marrow  abnormalities</a:t>
            </a:r>
            <a:br>
              <a:rPr lang="en-US" sz="2800" dirty="0" smtClean="0">
                <a:latin typeface="Agency FB" pitchFamily="34" charset="0"/>
              </a:rPr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vitamin e deficiency symptom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276600"/>
            <a:ext cx="4343400" cy="2514600"/>
          </a:xfrm>
          <a:prstGeom prst="rect">
            <a:avLst/>
          </a:prstGeom>
          <a:noFill/>
        </p:spPr>
      </p:pic>
      <p:sp>
        <p:nvSpPr>
          <p:cNvPr id="47106" name="AutoShape 2" descr="Image result for vitamin e deficiency sympto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Image result for vitamin e deficiency sympto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0" name="Picture 6" descr="http://www.searchhomeremedy.com/wp-content/uploads/2013/09/Eye-Disease-Due-To-Vitamin-E-Deficienc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90600"/>
            <a:ext cx="3852333" cy="2667000"/>
          </a:xfrm>
          <a:prstGeom prst="rect">
            <a:avLst/>
          </a:prstGeom>
          <a:noFill/>
        </p:spPr>
      </p:pic>
      <p:pic>
        <p:nvPicPr>
          <p:cNvPr id="47112" name="Picture 8" descr="Image result for vitamin e deficiency sympto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914400"/>
            <a:ext cx="2724150" cy="2667000"/>
          </a:xfrm>
          <a:prstGeom prst="rect">
            <a:avLst/>
          </a:prstGeom>
          <a:noFill/>
        </p:spPr>
      </p:pic>
      <p:sp>
        <p:nvSpPr>
          <p:cNvPr id="47118" name="AutoShape 14" descr="data:image/jpeg;base64,/9j/4AAQSkZJRgABAQAAAQABAAD/2wCEAAkGBxMTEhUTExIVFhUXGBgWFxgXGBgXGhkZGBoeGBgbGBUaHSggHhsmHRkXIjEjJSktLi4uFx8zODMtNygtLisBCgoKDg0OGxAQGzAlICUrLS8tMjAvLTUtLS8tLS0tLy0vLzYrLS0tLS0tLS0rNS8tLS01LS0tLS0tLS0tLS0tLf/AABEIAMQBAQMBIgACEQEDEQH/xAAcAAEAAgMBAQEAAAAAAAAAAAAABQYDBAcCAQj/xABGEAACAQMDAQYEAwUECAQHAAABAgMABBEFEiExBhMiQVFhFHGBkTJCoQcjscHRFWLh8DM0Q1JykqLxJGNz0jVTgoSys8L/xAAbAQEAAgMBAQAAAAAAAAAAAAAAAwQBAgUGB//EADMRAAICAQMBBQUGBwAAAAAAAAABAgMRBBIxIQUTQVGhFDJxgZEiYbHB0fAGFTNSYuLx/9oADAMBAAIRAxEAPwDqnartPHYrEXimlM0giRIVVmLkEjhmX0rDo3app5REdPv4cgnvJokSMYGeWEhOT0HFQf7V5nR9MdIzK63yFYwQpc7GwAzcDPvUtbdp7gLLJc6dLbRRRSStI0sLj92NxUKjE5Iz9qAtNK55oNlqN/bC9bUZLZ5gZIIokiMUSH/Rhw6FpCeCckdcVgX9oM40rvjGnxvxHwO3/Zm43bd3/DjxY9RigOlUrnnaCx1GxtWvV1GS4lhUSTRSpEIZFH+kCKqBo+MkYPlivepdoZ726tbKzlNustqL2aUKrSCJiAiJuBUMSRk48x8iBYNZ7S9xfWVn3W74vvvHuxs7lA/4dp3ZzjqMe9WCuU6lp1xBrekpLdNcJ/4oxtIqCRf3PjVmQAMPwkHGeWHPFbMmrSz6jc20+pSWLo6raxKsSrKhHEm6RD3hZvygjp9gOm1E6Hr8d01wsauDbzNA+8KMsoBJXDHK8jrg+1Sqj61yvspqV7Fc6oLawFypvpSWNwkOGwPDtYHPGDn3oDoF7r0cd3BaMrmSdZHQgLsAiGW3EtnPPGAa+2GuLLc3FsIplaDZud0xG+8bh3b55x55A+tUT466l1zT/irMWxEV1tAmSbdlBnlQMY4+9S1j2lkS/wBZEzloLOO3lRMDwgwNJJggZOSPPNAXmoLtv2i/s+ylu+673u9ng3bM73VPxbTjG7PTyqt9nrPUry2W+bUGhllHewwIkZgRG5jSQMu98jGWyCN3HSqzresTXfZSW4nbdI7jJwBgC8VVAwBwAAKA7MpyK+1zPti2o2Fr/aPx5do2jMtvsQQFHdUKR8bxjcPESScZ4rpUT7gD6gH70BG6Hri3JmCxTR9zK0J71Nm4p+ZOTlD5Hg+1Slc507tDctZa3K0pL21xfJAcL+7WJMxgDGDg+ua1JF1N9LGp/wBoukq24uVhWOPue7WMPtcFdzOygktngscAACgOo1D6D2iiunuY0WRHtpTDIsgUHPUMuGOUbyJxnHSs3ZvUjc2lvcFdplijkIHQFlBIHtk1U5R8Jr6t0j1GAofTv7cZBJ/9Pj5mgLNqfaKKG5t7UrI0tx3hXYAQqxjczOSQQPTAOSKaH2iiubX4rbJBH4si4AiZQpIJbkgDjrmq12UHxerX98eUt9thCfdPHP8A9RGD6E1WpL25vezD3E1y/ebZi5CxjvAsjKFYbeBgD8ODx1oDsEbhgGUgggEEcgg8gg16qp6Tp8sVgS+pSKGiiYSyLBiBQoLbfAFwRxl844NVWw7UiLULSK31Oa9hndopVljGFJGUeKdYlU4IwQCeD9QB1alUG6uL241a5s47owW6QwyFlVGkUnI2xllIG48kkHGzAAzkR+gvqM93d6a+oOEtGVjcIkYnkWZA0aZKlVC+IlsZJx0FAdHv7oRRvKQzBFZyEG5iFGSFXzPHArDoupLcwRzqkiLIu4LIu1x7MvkapnZzWroQ6pbzzd5NZbwk21VZkaIvEWUDG4Y9PTr1MfqvaW9XR9NuIpQbiaa2VywXbJ3gbKvgcKSBkrg+lAdQpXOe0Bv9Oa2uWv3uUeeKG4ieONUIlON0IVcpg9Bk+WSec9GoClWn7QxMrPDpuoSxqzJvSOIglDtbaO9yeRU12b7U216HELMJIyBLFIpjljJ8njbn6jI96g/2Pf8Aw7/7i5//AGtWr2lQRa/pkkYw88dzFNj80aIHTd8m8/YelAdBpSlAVftpo01xLp7RKCILtJpMkDCBSCRnr16CrBqFms0UkLjKSI0bD1VwVb9Ca2KUBz3Ql1awtxZLZx3PdgpBcCZI02ZO3vo28YKjHC5zjGfM+T+zp/7K+F78G7774zvseH4nduzjH4ceHOPfHlXRKUBz3Whq1/bGyazjte8Gye4MySJsz4u5iXxEsM8NjGcZ8xl1ns1cWtzbXunxrMYbcWckDuIy8K8oUkPAYEDOeuBV9pQHPpNK1C61GwvZoEgigMw7oSLI6iSMrvdxgElto2rnGCc807b2t7fRTWZ0uNtxZYbh54yiLnwy7cd4rgflAPzPSug0oDX063McUcbOXZEVC56sVUAsfc4z9ar3YrRpreW/aVQBPdyTR4IOUYAAnHQ8dDVppQFX1fRppNVsblVBihjuFkOQCDIoC4XqenlWpYdmJDfas8yj4e8S3jQhgSyrCY5OOo6+dXOlAUDQrbVrO3Fl3ds6RApHeNKVCRj8Je325ZlXyDAHAGfOq1oGhT3fZRbaBMySElAxC5Au9+cnj8Kk1c5/2eRPuR7y/aFs7oDcuYyD1U8btn93dirXZ2qRRrFGoREUKqjgBQMACgK3+0vRZrzS57aBQ0riLaCQo8MqOeTx0U1ZrZSEUHqFAP0FZKUBz7T+y9ytnrMJQb7ue9kgG5fEsyYjJOfDk+vSpddFm/sT4PaO/wDgPh9uRjvO47vG7pjd51aqUBD9jrB4LG1glGJI4Y0cAg4ZVAPI4PNRn7RdEmuIIntQDc208c8IJCglThlJP5SpOfXFWulAQPYXRDZ2MMD8yAF5TnOZZCXk58/ESM+gFVjs/wBjrlez76dIFSdkmUDcCuXdmTLLng5HyzXRaUBzXVdK1G90tYJbNIZoHgPdNMjx3Kw43KSv4VbA4bPI+tbOo2WoXlxYStZrbw206u6NKjyEbSCw2eEIvQAEk7ugxz0GlAVjTtHmTVbq6ZR3UsEMaNkZLITu8PUdaw9ntDmi1TUrp1AiuBbd0dwJPdx7XyvUc+tW2oy81+2iOHnQMOqg7m/5Vyaw2lybRi5dEslbs+ztwsusuUGLsKIPEPFiFkOefD4iOtaF32Uum0vTLYIO9t57aSUblwFizvIbOD1HSrSna+zPSb/ok/8AbW/Z6vBKcRyox9M8/Y81qrIPho2lTZFZcX9CF/aHo011bxRwqGZbmCUgkL4UbLHJ9vKrRSlbkZzbskmq2MBtxpiyfvZXWQ3UaKRI5YZXaSMZqa7Odmrg3bahfvG1wU7qGKLPdQR5yQGblnPm2B1PkeLfSgFKUoBSq92z7Ww6fEryK7s52oiDkkckljwqjjk+vANUDUe1N5efhla2jYeFYtu7O4AK8hO7JycFcAY56igOna1r1taJvuJljHkCcs3sqDxE/IVWD+0yAn91bXMi4BDBVXIJABVWYHzHXHWufTdlv3jsJt4VsFnJJLLjqTnPJ/jVm06yjVFGVdyVUjOwbBnJznjjAGOmfLOKkrju5NJyxwWe0/aLZPjczxk/76H9SuR5dakpO11goBN5bjP/AJi5+2c1QrzRI+CowRjjHsD06dQfrj3qIvtO3LgqpHU/PoOevn5evtUncGiuO0WN5HMgkidXRs4ZSCDg4PI9CCPpWeuQdmu109iqRSKZbccAf7WNeeFPRgOPCceeD0FdT0nVIrmISwuHQ+Y8iOoYdQw8weRUMouLwyVNPg3KUpWpkUpXxjigMc0uOB1rVZyfOvE8wUFmOPM1Fyamc8Lgep/pVXU6yjT/ANWWCSFU5+6iZjmIrbVwRmq4mo84Ix7+VScT5B+9b6fU1Xx3VSyjE4Sg8SRtPcelePiDUbNqKA+Z+X9aRX6n2+dYWroc9ims+WVkd3PGcdCaikzXuo6GXnNSNWDQUpXN/wBod7LJcLAmdiBchWPLPz4x06evrUV1qrjuZPp6HdPaix6x2sRFxDh3ztywIUY6+hJ9h6ioSXtjdZwI4/Y4IP2L1XE2ouwjfgc+IYU88hvM89P6ViS5lfKggr0wo6DzyxyR+nWuZLVWSeeEdaGjqj0xkkL/AFy4nG2SUgY/CvAPzxjP1zUXZ26r4SDuznHQcfTn+VGiCnkluecsMfep6FdoMmAnhOXOW5AzgITyMc8n61DKc5deSyowgsLoRAiCk5jA4JyRjAJ4PNbtpYqqh2aQB+FCjzPQ7cHPOOAPOtOa9SV1Jk2kpuG8YHPI4VSR/nmtnTNYG5Io03O3UtuAAzyRg8/hPHGa3hls0tk4xL52Ru1MIRS2ASVDOrsFPIzg5A54B8sVP1G6JZpFGqIu1QOAPfk1JV2K01FJnAtacm0KUpW5GKUpQEV2k0SO7hMTgZ/EjYztYdD8vIj0Nc7bTWtvA8I3jJUnoMdCpHXy56jNdZrV1CxSZNrfQjqp9Qa1lHIOQfCsFxyM7jz6kZJ/XP3qe0217q2QPySAQTwecMvl0BBIzzz6CtXtXps0WMsRtcHdgsGXPQg8YOfLoR8s7jS97GXU7s4xkfT+OPas07oPkxZho0Ls88EbTjBGQRznn0G1xj05PU1jD8e+B1HPHHyzwf1HpXySHy/z/nkfbPoK8ybv4np64P8AX9PSrXfMh2GneoDnisPZ3VJbG5EiZaJztnTOMrxhwMfjXr7jjzGM75J+n+fnWKVeeRx98VFKcZI3imjsllqUMy74pUdfVWBx8/Q+xraVgehrgOsqgiZiMHHljz461pdjtClvJWjhuRFIqh1BL+IZwcFemOOf7wqPKJUsrJ+jKxzniqR2K7I31tJ3lzqDuoyO5DM6N1A3PJz6HgA+/XN2uPKhhlb1ebLbfTB+p/7frWg71t6rCRIT/vAfdeo+xFabCvA9rOT1k9/y+HgdrSKPdLB93VL6Y2VwemCKiFqY0yPCjNXf4cT76a8Mdfr/ANIdfjavPJEFsV8DZHtmvjnmgFefmlyi/hYJfTJcjHp/kVYE6Cq5pMfAPrVkXpX0fROb08HPnCz9DgXJKx48z7XN7OHvLmRnTDAsWBHv5g10itC80tHycYYjG5eD9/P601VDtjhE+k1Cpbz4opbRpniNQSeo4wCSM8e9RcskJYxgHaMknfkZH9wef0q13PZAn8M2Ov4lLHB5P5h51pN+z7cwZ7jkHI2pjH3Yjy9K5sNDcmdL2yjHJWEuDCcrGhznG48/r5Y9qjLu9lkIzudwCAseGIB+XA465wOlXy60Kwth+/leRgPwFxuIP/lpjg+/FV+5lMmVCCGH8scWF/5mHU49eKkdXdrEn8kYja7Xuiunm/yIe30OV2BPdoT03NuYjHXbGSM4x1PJqxaXqMFiSskEjsDtLnux1AYbVzjHPQHjzqPihRAeSPQDBxn5Drx1968vJuYkAsevOD5AEn57RWysUOOTMq3Y/tvoXEduYigYRSbSSADtDeEAtlc4xyPPnPHnWWDtpATgiRfcqCP+kmqfDyTlRjABHufI5+tYZolXGcLnPmAfrj29q29rsIvY6uDqdlqUcoyjq3yPT5jqK21bNcei12OGTh8EcEruHscnPPlyK6N2S1g3URkKbQG2qcg7xjO4AdAc+fNW6b9/RrqUdRpu76p5ROUpSrJVFKUoDXvrKOZDHIoZTwQf5HyNU2y7GS20rdzIJIGzlG8Lr5ja3RuePy/er1SgOc31uYye8hkUeT7SVH1Ga0Y2jf8AAwb5c11SsKWqBi4RQx4LBQCR7nrTqYwjnEOg3DDckLEdACVUn/nIrxYdktSkf94YbeP0OJmI+QwM/WuoUrXYjZPByvtd+zm7kB+HmidcA7XBjbI8g3Kn15x/OudXFre6dKJDHNbyL0kx4T6jeMoynzHIr9M15dAQQQCD1B5B+lZ2mymVzsB2qXULUS8CRTslUdA4AOR/dIII+ePKrDMOPlWO0sYosiKNI9xy2xVXJ9TgcmtismhFXtuHGPt7VEvprc9D/hVgmhOeOla7iqWr7Po1OHZHqvHxJar51+6yLt9P82I+Q/ma39pwcdccVkRCegr20RXrW+m0lVENlawv34mJ2ym8yIB7NwehPXpXuGxY9Rge/X7VLkV9CE8AZrmw7B0sbN3Vryz0/DPqTvW2NYPVjDyPQfyqTrFbxbR7+dZa7iKgpSlAeJpVVSzEBQCSTwAB1Jrn/aHtm8mYoEdFPPec7mX+6OMA+uauutwb4JF5/CSB6kDIH3ql6KUHDKMvnH/04zj6HNUNZdOLUV4nS0NUJRlOSy14EFHbbVLyK270weSepOD7VqpFKWwEIyfCDnp6KpPA/rVg19cYYE8E5Ht7cj+Bz/GvS6iqL3gALEcN559MA/0rmLPHidaKysklEsUYzLhnHVc9PmRWbviwYIqgdccKvI9T/M+eelUbU+0JYEZ685GOuem0cYxwc+ta1vrmM/vBj0wTz/jnnirEaXjqV5Tin1Z0KwSIEsxXceoyfYDDZ8j1x607UXcRgDDAByFKkNk7SRuGfMBuoOdtUWC7uJm2xRysD1Chgpzk/m9zXQexHYqULvuVC55CfiOfIsf5VPXTNPHgVbr62m89Ss6H2PlvZA7jamcliuC3Pkvv74612XSdNS3jEcYwo/zms9vAEGFGKy1fhXGPBzZ2SlyKUpUhGKUpQGO4mVFZ2OFUFmPoAMk/aoe27WWrqXDShBsO54J0U94wRNrPGA2WZemeuenNbnaD/Vbj/wBGX/8AA1T7uS8h0qN2uYz/AKgI+5ieFlDTwqwZzK+7KttOAvU+uKAvGo3qQxSTSZCRo0jYGTtRSzYHmcA1kt5g6K69GAYfIjIrnna5pIjfC4aVhPb3QtWWZu6CpalmiktshQ42SMHwc56jgVI6DE8F1ZIJ5pFuLOR5Fkcsu+HuNrIvSPiVhhcA8cZ5oC7UpSgFKUoBQmlfH6GgIjR+01vcsBCZGyu4MYJkQr6iV0CHrxg81LlRXOOzN1eQaMs6zQuEsS8MSwsHVljym5+9IfGOQEGfal7dPaSRm2uprktYXlztklMwkkjWIxOFzwGLNhVwvHAHNAdIoRVG0jEd1YiO9mmWeCaWQPMZBIQsZWQAnCr4jhVwvPAGKdp7+aG4ltllcG+SMWpycxyBxDcFPTbG8coA81c0BdTAvoKi07QW/ed0Cd3f/DY2nHeiHv8AGfTu+c/SqhqF5J3F7d/ETLPbXDxQxCVgmI2VYo3hztczAqcsC374YIwKj9ZnmSeV7eISzLqrmOMkKGb+y+ASf8M0B1elRPZWRGtInSZ5gy7jJITvZictuH5SGyNgwFxtwMVLUApSlAfCKr+odnAzho8LjccYyMtjJ68dKsNKjtqjYsSRLVdOp5iymat2cMo7sd13mNxyxzjOASuM496g2/Zu0hK/EIrLjeqktjPIJHhxn3rf1eXutX+MJASNbe0lJ4AjuO9IJ5/+d8P18iaitN1SS2e7ugpMt3FZTKCrNtNzczww7ox4jsiMQKjk7McE1HHS1x8CZ625rbk34P2S2/8AtJpG9QoCj78n9asmldirK3HggXPqRk/eo6312dY7jvnkRVMPczvauru0rFWiW3/O4KjBUf7Vcg7TmJl1W8naCPv2ieLUPh2bu9pkVrUzoZI92OA2CvQkBsAjAnUUuCrKTk8s6JDbIv4VA+QrLXxelfayYFKUoBSlKAUpSgPMsYYFWAKkEEEZBB4II8xWKWyjZBG0aGMbcIVBUbCCmFxjwlVI9MCs9KAjToFrvkk+Gh3yqyyN3a5dXGHDHHIYAA564Ga3BaR5Ru7TcilEO0ZVWxlVPkDtXIH+6PSspNfN49RQHqlfAa+0ApSlAKUpQETZ9mrSFt9vaW0MmCFdIY1IyPVQDj1Gai9D7LNFP37C1jZY5ERLaHukLSlDJJJzlmPdIAPIZ5OeLVSgKvoXZhopxPILVCquAltD3Ss8m3fLISSS2EAA8styeMSUulM92lxI6lIVIgQLyHcYeR2J5O3KgDAAZs5zxLUoDQl0W2aYTtbxGZcYkKKXGOmGxnjJx6ZNZf7Oh3bu6j3b+93bFz3m3u9+cZ37PDu6446VtUoDDbWqRgiNFQMzOwVQuWY5ZjjqxPJPnWalKAUpSgFKUoCJ1Hs7bzrcJKhZbgIJRk8hBhcY6Edcjzr7e9nreUyF0J7yJIWAZgNkbM8e3B8LKzkhhgg49BUrSgIV+zcbRGJ5rh/Ejq7SkujRnKFG8iCPTnzzWF+yFuUZQZgzTLcmQSt3gmVBHvDk8ZUYI6YJGMVYKUB8Ar7SlAKUpQClKUApSlAarTEk4OAOM+Zx1x5CsEl7GOrZ+ua0dRJEjKGwDzgnAyfQ1GvaOPJh74yPuK5Wo1d0HiuOfNv9CxCuL5ZODU08gT9KyreZ/KfuP61WHibqS31BrwiH1P2ql7dqs9fyX5Mm7mstvfjzU/bNDJwSrdPI8jj1B6fTFV6GOQeTj3/CP1rdEucBnDH0HP3Pn+tW69Za/fX79PwIpVR8CehfKg4xkA4+de68xjAHyr1XWXBWFKUrIMc7kDIH9B7n2qN0XVzK80Mi7JoWG5fJkcZjkT+6fEvsyMPKpaojVdLJZZYSFlTO0+xxuQ+qNgZX1AIwQKGGS9K1NOvhKvTa44dD1U/PzB8j5/cDboZFK1JdUgU7WniUjyLqD9ia2kYEAggg8gjoaGXFrk+0pShgUpSgFKUoDWnusHaOT5+gz0+tYTMT5/yrXuFKyv1IfDcAkg4CngdRhR0rbghQ9G3fI/yrGcAE8V4zW13S+goYV9BWu9A11kPrWSK6y208E5x6HHX614mRB+bB++fkOp+lalsrPMpI2qgJGerE+HJHkME8dTnyxWyeQS9KUrIFKUoBSlKArXadcOD6j+BqDW5YdCR8uKtHaaDKK3ocff8A7VU5ENed7Shi1svUPMTYGpSD87fc14bU5D+dvua1CK87a5u6Xm/qWNq8jY+IY9SaldIXLD51DxIasehwHcM1Y0kHKxfE0taUSy0pSvWHMFKUoBUfrerx2sZkkJx0AHJY+gFSFVj9oGmGa3DL1jOfmDwf1x+taWb9r2c+BDfKUa3KPJUb7tpO0yskPchlI3AbpAD+F8Hhl9sc56g81p22o3dzvRruVG2k46DPmMIc5xzwPWsMFkHkkZZAjNjCknjaAoUq3keeQxxxU32d0lowJWx3rYZsMduAOU98EtyPQeQrmS7x/Zszn5r06F3T6XRToU+8c5/HCT54XTp9/oVm50S62RxIglLE4Xnco67iSAAOcc4Pz5qx9lopbaJ4JZZEdVZwoclI1P8AugHBwck/8VTejX6K0qbSpDEk9cg/hIYcFccZHoa1tfCho5WIODtY8chuB14POOP8K2XuZydW2x3x7qxdOc/fjJA6R2zupOVmJAyQGVDlQcAMQvXjyqw6X2/Hed1PHznG+PJGfdOv2J+VRN9GrYEbxQ+FsKyLly2MMWUjHAx5nJqLsbaaBditC8rKHyRuAkdsFdykHCoPUZLelYjZZJpVvPr6FLtJ6ZURcGq2n6eK/wAm/mzsMMoZQykFSMgjoQa91Hdn7RoreNGOWwWY+7Esf1NSNdSOcdTnQbcU2KUpWTY07lgJFJ9DWXuweSAff/GtDXuiH3I/h/SsFpcn1qKb6mSYC/P7mhQeh+5rXjuDWXvq1yD7gDooH6V5g/GT7Vhlmr7pvVj8v51tHkwb1KUqUClKUApSlAYbuIMhBGR1+1UqdPERV6IqnagmHNcvtNfZUizp31aIwg15OazOK8sK89KXXBeRktV55q26WP0Aqr2i8j51bNL/ADH3x9v+9dfs5ZmVdQ+hvUpSu8UhSlKAVjniDqVPQgg/WslKA472jsTFKykdDj+hqNS5kAwHYD0ycfauodstBNxHvjH7xR0/3h6fMeVcqcYJB4IOCD1BHkRXb0043QxLrg8d2jpp6e7dHh8G5Hq06gASEAdOnHl6V9OqTEYL8dcYXqPpWiDXsGpfZaP7I/RFT2u9LG+X1ZsNO7dWJ+tWrsbpu9wSOBy39PrVc0qyaaQIgyT5fzPoPeus6LpogjCDk9WPqf6VV1U4VR2QSWfI6PZOlndb30+Eb9KUrknqxSlKAjdeH7vPow/nUVampfXv9A59MH7EZ/TNV+znHrUVnJsiZjNZ1PFaUcgrN3taIwz7K1bGlDwk+/8AKoye4FSWiHMQPqSR8vKpIcmDfpSlSAUpSgFKUoBVc1K08ZLEKMkgnpg+RNSeq61b220TyrGXzt3fm243YHtkfeti3mjmjDqQ6MMg+RFQX0q2O1m0JbXkp7WrdQMj1GD+tfPg2PQZ+o/hVnm0OFvyY+RIrUbS7aEpvfaZH7tMkDc5BIUepwrfauM+yZ7vDHx/1LftKx+/1Iu1tyDzgEc4P9P5VYtGiKocjBLFv4D+Vaek6javK8UKuzKWBfupO73IdrhZyvdlgeCA2cg+hqbrp6bSdz1K9lm4UrVub+ON4o3bDTMyRjBO5lRpCMgYHhVjz6UXUIzM1uG/erGspXB4R2ZVOcY5KMMZzxV0iNqlKUApSlAKq/bDset3h43EMw/NtDBx6OOCfYg5Hv0q0UraM3F5izSyuNkds1lHI5OwGoKcA27j1Duv6FP51t6f+zy7Y/vpIo1/uFpG+xCj9a6jSrHtluOSl/K9LnO31ZH6No8VsmyJf+JjyzH1Y/y6VIUpVZtt5ZejFRW2KwhSlKwbClatnqEcrSqjZMT91JwRtfar45HPhdTkcc1tUBr6jAXidB1KkD544rnau8bEYPB6Hj510yo7UdHjl5IKt/vD+Y860nHPBlMqtvqflg/assmqY6Ka24dHVpJI0lBaIqHBUjG4bl56Hj0raTs6fOQD5DP8aj2SM5RWpppJDg5x6Dz/AK1e9Jtu7hRD1A59iecfrWpDZ29uybmG922IXPLPgttUeuFY/Svdjr1vMyJHJuZxMyjawyIJBFLyRgYcge/lmpIxwYJOlKVuYFKUoBSsMlwBnrx6D9PnT4lcE56Z/TPp8j9qArfaXvfj7Hue7393d/6TdtxiLP4ec9KxyvcT3M0LXLW/cQQv+52gNJL3m6Q94pJRe7AC9PxZzxixSJE0iyEAvGGCt5qH4YD57Bn/AIa09V0m0uWDTRK5Clc+IZQ4JRiuNyEkeE5BPlQFX7Palc3s8G+4eJDp9tcukQUbpZHlUkF1JCEAHHsvPXOvo3eQ2unqk8pE168b7ihwu25JC+HjxKrfMenFXuOCBZO8VVD7BFuAx4EJKp6YBLfrWnb6PaIcrEoxMZxycCUgguozhSQ7dMA7j60BSOz0ktsunlLiZ1llvVeJihVhGlxIMYQHJZAevWtzQdWv+6S7aOd42tpJpd72xiZu77yPuFicuozlAD+VgTkjNXOLTrde62xr+6Z2ixztaTcHK+53Pn5msFhpFpA5kijCM27hS23xEFtsedq7jjkAZJoCp28UnxGjTSXbzmZpZGDCPbuazlbdEFUFUG7GMngr58nevrJptYlRbiSH/wABASYtgc/v5wDl1bgZzjHJIzxwZ3TuzFnEyyQ28aspLIRnwblKnuwThVIZvCuByeKy6n2dtbht80Ks+0JvyVbapJC7lIO3LNkdDnnNAUWz16+utsa9+zJbK++2NtH3kjSyxCZhOwymIQQq5HjbP5akdR1u8gBSU7Z7m0h7lOCI7sssEqgjIKh5oW6nhXPSrRednbWQRhoVHdLsj2ZjKJx4FKEHZwPD04HFbU2mxMYmaNSYTmIkZKHbtyv0OKApEd9fyTS9ytw/cXKQDx2oh7uPZ3vfIziQu6s75AGNyYGM7stlqEvc3U81zcNm7mtYI4REGGLpo41QsuN5/CWYgBfQjdVqn0C3ebvzEO9ypLAsu4p+AuFIDkYGNwOMV6m0O3eJoWiXu3cysvI/eM/eFwQcht/iyOc0BS7DVbp5BZPNJHm8khMhMbSiNbZLkRd4Bs3kuRuxnapHXxVjbWLpWe2WWafOoPbh0MCy91HaJN3as+2MPuyCeuA+MHGLPqnZyMQGO3tLd90iyMkzMgZlAXf3iq7CTwr4sEnB8zmsejdkolt5IriOJu9m79kjBCIwCogjPDAqsaePgkgnjNARc7aitsjSLcBUmkMgRrf4prfaxjOVJjLKxGQCGYIOpJBuGm3aSxo8cm9WRHDcZKuoZWI4xkc9BWnN2btmjWJoyUUkgb5Mnd+Lc27LA+YYkHzrNpWkJA0zJ1mcO3AAAWNIkVQOihI1H3oCoQapcf2bJqhnkaRo5HWHwCGLJKqpTAJMf5izDJVskDgY7+9v7e1vZCLhFS23xvcPbO4mUncV7hiNrDacEYBBx1q3Q9nLVZHlWBQ0m7f12sX/ABkx52ZbJycZOea82/Zi0SN4lhHdyKEdCzMpUZwoDE7VGT4Rgc0BVdQmvRcPaxyXcpjt0lDxtaoxlneXxOJdoMa92FVFGPxbs8V51fXblQJAZllga0S5UNCLZJJTF3sIBG92Ky/iHALJg9RVy1PQre4KtLGGZQQrAsjBT1XchB2nAyucHFYbjszaO5keBGY7M5zglMBGK5wWUAANjIHGaAqLG4D3zQd6UXUC06wFBM0XwcX+jMnhyH2EjIJAIHobLqerR/BRypJM4mEIiaLYJZDIV2AbwEUsDyTgAEnjFbl32etpAweL8bmR8MybmKhCWKkZyqqpB4IGKz3mlQyxCB41MQ24UeELswU2lcFSuBgjGMUBRF1e7KrB30kbLqa2pc91JJ3T2/fbWIXYWG7AOD+Fc55zsPqVyjvZfEyf6/HbCchDKsUlsLojO3aWJzGGIzhh5gVbYOz9qmNsCDEonHH+1C7O8z5vt4JPJ8693eiW8olWSFWErK8mfzMgVUbPUMAq4I5G0UBC9kYSl3qCGVpdskA3Nt3AdwpCsVABIz1xnGM+pgrW5u3S3lF7KDLfXFqy7YyoiWSdRtBXPeDu1wxz7gjir1pmkw24IhjVN2C2M5YjzYnknk8nk0j0mFVVREoCSNMo9JGLFmHuS7/8xoCn2+qTpLFAZmcJqbW29gu54jZtcBXIAGQzgZABIQe9VeLU5LcW8kSnOzVFaTAYQRtqCB52QnxBFy2B148skdYOkwbt/dLu73v8+fe7O63/APFs8Pyrzb6LboQVhQYEijjymbvJR8mYAmgNq0TCKA5fCgbiQS3H4iRwSevFZawWVokUaxRqFRAFVR0UDoB7Cs9AKUpQGMwgnOK8fCJ6evmfPP8A7j96UoD6bZc5xz/iT/8A0afDL6eWOvlSlAPhV9PIj75J/ifvT4VeuPb9MfwFKUAFso6ZHOep64x/D+Jotso8v1PTIIHy4FfaUB7RQAAOg4r1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0" name="AutoShape 16" descr="data:image/jpeg;base64,/9j/4AAQSkZJRgABAQAAAQABAAD/2wCEAAkGBxMTEhUTExIVFhUXGBgWFxgXGBgXGhkZGBoeGBgbGBUaHSggHhsmHRkXIjEjJSktLi4uFx8zODMtNygtLisBCgoKDg0OGxAQGzAlICUrLS8tMjAvLTUtLS8tLS0tLy0vLzYrLS0tLS0tLS0rNS8tLS01LS0tLS0tLS0tLS0tLf/AABEIAMQBAQMBIgACEQEDEQH/xAAcAAEAAgMBAQEAAAAAAAAAAAAABQYDBAcCAQj/xABGEAACAQMDAQYEAwUECAQHAAABAgMABBEFEiExBhMiQVFhFHGBkTJCoQcjscHRFWLh8DM0Q1JykqLxJGNz0jVTgoSys8L/xAAbAQEAAgMBAQAAAAAAAAAAAAAAAwQBAgUGB//EADMRAAICAQMBBQUGBwAAAAAAAAABAgMRBBIxIQUTQVGhFDJxgZEiYbHB0fAGFTNSYuLx/9oADAMBAAIRAxEAPwDqnartPHYrEXimlM0giRIVVmLkEjhmX0rDo3app5REdPv4cgnvJokSMYGeWEhOT0HFQf7V5nR9MdIzK63yFYwQpc7GwAzcDPvUtbdp7gLLJc6dLbRRRSStI0sLj92NxUKjE5Iz9qAtNK55oNlqN/bC9bUZLZ5gZIIokiMUSH/Rhw6FpCeCckdcVgX9oM40rvjGnxvxHwO3/Zm43bd3/DjxY9RigOlUrnnaCx1GxtWvV1GS4lhUSTRSpEIZFH+kCKqBo+MkYPlivepdoZ726tbKzlNustqL2aUKrSCJiAiJuBUMSRk48x8iBYNZ7S9xfWVn3W74vvvHuxs7lA/4dp3ZzjqMe9WCuU6lp1xBrekpLdNcJ/4oxtIqCRf3PjVmQAMPwkHGeWHPFbMmrSz6jc20+pSWLo6raxKsSrKhHEm6RD3hZvygjp9gOm1E6Hr8d01wsauDbzNA+8KMsoBJXDHK8jrg+1Sqj61yvspqV7Fc6oLawFypvpSWNwkOGwPDtYHPGDn3oDoF7r0cd3BaMrmSdZHQgLsAiGW3EtnPPGAa+2GuLLc3FsIplaDZud0xG+8bh3b55x55A+tUT466l1zT/irMWxEV1tAmSbdlBnlQMY4+9S1j2lkS/wBZEzloLOO3lRMDwgwNJJggZOSPPNAXmoLtv2i/s+ylu+673u9ng3bM73VPxbTjG7PTyqt9nrPUry2W+bUGhllHewwIkZgRG5jSQMu98jGWyCN3HSqzresTXfZSW4nbdI7jJwBgC8VVAwBwAAKA7MpyK+1zPti2o2Fr/aPx5do2jMtvsQQFHdUKR8bxjcPESScZ4rpUT7gD6gH70BG6Hri3JmCxTR9zK0J71Nm4p+ZOTlD5Hg+1Slc507tDctZa3K0pL21xfJAcL+7WJMxgDGDg+ua1JF1N9LGp/wBoukq24uVhWOPue7WMPtcFdzOygktngscAACgOo1D6D2iiunuY0WRHtpTDIsgUHPUMuGOUbyJxnHSs3ZvUjc2lvcFdplijkIHQFlBIHtk1U5R8Jr6t0j1GAofTv7cZBJ/9Pj5mgLNqfaKKG5t7UrI0tx3hXYAQqxjczOSQQPTAOSKaH2iiubX4rbJBH4si4AiZQpIJbkgDjrmq12UHxerX98eUt9thCfdPHP8A9RGD6E1WpL25vezD3E1y/ebZi5CxjvAsjKFYbeBgD8ODx1oDsEbhgGUgggEEcgg8gg16qp6Tp8sVgS+pSKGiiYSyLBiBQoLbfAFwRxl844NVWw7UiLULSK31Oa9hndopVljGFJGUeKdYlU4IwQCeD9QB1alUG6uL241a5s47owW6QwyFlVGkUnI2xllIG48kkHGzAAzkR+gvqM93d6a+oOEtGVjcIkYnkWZA0aZKlVC+IlsZJx0FAdHv7oRRvKQzBFZyEG5iFGSFXzPHArDoupLcwRzqkiLIu4LIu1x7MvkapnZzWroQ6pbzzd5NZbwk21VZkaIvEWUDG4Y9PTr1MfqvaW9XR9NuIpQbiaa2VywXbJ3gbKvgcKSBkrg+lAdQpXOe0Bv9Oa2uWv3uUeeKG4ieONUIlON0IVcpg9Bk+WSec9GoClWn7QxMrPDpuoSxqzJvSOIglDtbaO9yeRU12b7U216HELMJIyBLFIpjljJ8njbn6jI96g/2Pf8Aw7/7i5//AGtWr2lQRa/pkkYw88dzFNj80aIHTd8m8/YelAdBpSlAVftpo01xLp7RKCILtJpMkDCBSCRnr16CrBqFms0UkLjKSI0bD1VwVb9Ca2KUBz3Ql1awtxZLZx3PdgpBcCZI02ZO3vo28YKjHC5zjGfM+T+zp/7K+F78G7774zvseH4nduzjH4ceHOPfHlXRKUBz3Whq1/bGyazjte8Gye4MySJsz4u5iXxEsM8NjGcZ8xl1ns1cWtzbXunxrMYbcWckDuIy8K8oUkPAYEDOeuBV9pQHPpNK1C61GwvZoEgigMw7oSLI6iSMrvdxgElto2rnGCc807b2t7fRTWZ0uNtxZYbh54yiLnwy7cd4rgflAPzPSug0oDX063McUcbOXZEVC56sVUAsfc4z9ar3YrRpreW/aVQBPdyTR4IOUYAAnHQ8dDVppQFX1fRppNVsblVBihjuFkOQCDIoC4XqenlWpYdmJDfas8yj4e8S3jQhgSyrCY5OOo6+dXOlAUDQrbVrO3Fl3ds6RApHeNKVCRj8Je325ZlXyDAHAGfOq1oGhT3fZRbaBMySElAxC5Au9+cnj8Kk1c5/2eRPuR7y/aFs7oDcuYyD1U8btn93dirXZ2qRRrFGoREUKqjgBQMACgK3+0vRZrzS57aBQ0riLaCQo8MqOeTx0U1ZrZSEUHqFAP0FZKUBz7T+y9ytnrMJQb7ue9kgG5fEsyYjJOfDk+vSpddFm/sT4PaO/wDgPh9uRjvO47vG7pjd51aqUBD9jrB4LG1glGJI4Y0cAg4ZVAPI4PNRn7RdEmuIIntQDc208c8IJCglThlJP5SpOfXFWulAQPYXRDZ2MMD8yAF5TnOZZCXk58/ESM+gFVjs/wBjrlez76dIFSdkmUDcCuXdmTLLng5HyzXRaUBzXVdK1G90tYJbNIZoHgPdNMjx3Kw43KSv4VbA4bPI+tbOo2WoXlxYStZrbw206u6NKjyEbSCw2eEIvQAEk7ugxz0GlAVjTtHmTVbq6ZR3UsEMaNkZLITu8PUdaw9ntDmi1TUrp1AiuBbd0dwJPdx7XyvUc+tW2oy81+2iOHnQMOqg7m/5Vyaw2lybRi5dEslbs+ztwsusuUGLsKIPEPFiFkOefD4iOtaF32Uum0vTLYIO9t57aSUblwFizvIbOD1HSrSna+zPSb/ok/8AbW/Z6vBKcRyox9M8/Y81qrIPho2lTZFZcX9CF/aHo011bxRwqGZbmCUgkL4UbLHJ9vKrRSlbkZzbskmq2MBtxpiyfvZXWQ3UaKRI5YZXaSMZqa7Odmrg3bahfvG1wU7qGKLPdQR5yQGblnPm2B1PkeLfSgFKUoBSq92z7Ww6fEryK7s52oiDkkckljwqjjk+vANUDUe1N5efhla2jYeFYtu7O4AK8hO7JycFcAY56igOna1r1taJvuJljHkCcs3sqDxE/IVWD+0yAn91bXMi4BDBVXIJABVWYHzHXHWufTdlv3jsJt4VsFnJJLLjqTnPJ/jVm06yjVFGVdyVUjOwbBnJznjjAGOmfLOKkrju5NJyxwWe0/aLZPjczxk/76H9SuR5dakpO11goBN5bjP/AJi5+2c1QrzRI+CowRjjHsD06dQfrj3qIvtO3LgqpHU/PoOevn5evtUncGiuO0WN5HMgkidXRs4ZSCDg4PI9CCPpWeuQdmu109iqRSKZbccAf7WNeeFPRgOPCceeD0FdT0nVIrmISwuHQ+Y8iOoYdQw8weRUMouLwyVNPg3KUpWpkUpXxjigMc0uOB1rVZyfOvE8wUFmOPM1Fyamc8Lgep/pVXU6yjT/ANWWCSFU5+6iZjmIrbVwRmq4mo84Ix7+VScT5B+9b6fU1Xx3VSyjE4Sg8SRtPcelePiDUbNqKA+Z+X9aRX6n2+dYWroc9ims+WVkd3PGcdCaikzXuo6GXnNSNWDQUpXN/wBod7LJcLAmdiBchWPLPz4x06evrUV1qrjuZPp6HdPaix6x2sRFxDh3ztywIUY6+hJ9h6ioSXtjdZwI4/Y4IP2L1XE2ouwjfgc+IYU88hvM89P6ViS5lfKggr0wo6DzyxyR+nWuZLVWSeeEdaGjqj0xkkL/AFy4nG2SUgY/CvAPzxjP1zUXZ26r4SDuznHQcfTn+VGiCnkluecsMfep6FdoMmAnhOXOW5AzgITyMc8n61DKc5deSyowgsLoRAiCk5jA4JyRjAJ4PNbtpYqqh2aQB+FCjzPQ7cHPOOAPOtOa9SV1Jk2kpuG8YHPI4VSR/nmtnTNYG5Io03O3UtuAAzyRg8/hPHGa3hls0tk4xL52Ru1MIRS2ASVDOrsFPIzg5A54B8sVP1G6JZpFGqIu1QOAPfk1JV2K01FJnAtacm0KUpW5GKUpQEV2k0SO7hMTgZ/EjYztYdD8vIj0Nc7bTWtvA8I3jJUnoMdCpHXy56jNdZrV1CxSZNrfQjqp9Qa1lHIOQfCsFxyM7jz6kZJ/XP3qe0217q2QPySAQTwecMvl0BBIzzz6CtXtXps0WMsRtcHdgsGXPQg8YOfLoR8s7jS97GXU7s4xkfT+OPas07oPkxZho0Ls88EbTjBGQRznn0G1xj05PU1jD8e+B1HPHHyzwf1HpXySHy/z/nkfbPoK8ybv4np64P8AX9PSrXfMh2GneoDnisPZ3VJbG5EiZaJztnTOMrxhwMfjXr7jjzGM75J+n+fnWKVeeRx98VFKcZI3imjsllqUMy74pUdfVWBx8/Q+xraVgehrgOsqgiZiMHHljz461pdjtClvJWjhuRFIqh1BL+IZwcFemOOf7wqPKJUsrJ+jKxzniqR2K7I31tJ3lzqDuoyO5DM6N1A3PJz6HgA+/XN2uPKhhlb1ebLbfTB+p/7frWg71t6rCRIT/vAfdeo+xFabCvA9rOT1k9/y+HgdrSKPdLB93VL6Y2VwemCKiFqY0yPCjNXf4cT76a8Mdfr/ANIdfjavPJEFsV8DZHtmvjnmgFefmlyi/hYJfTJcjHp/kVYE6Cq5pMfAPrVkXpX0fROb08HPnCz9DgXJKx48z7XN7OHvLmRnTDAsWBHv5g10itC80tHycYYjG5eD9/P601VDtjhE+k1Cpbz4opbRpniNQSeo4wCSM8e9RcskJYxgHaMknfkZH9wef0q13PZAn8M2Ov4lLHB5P5h51pN+z7cwZ7jkHI2pjH3Yjy9K5sNDcmdL2yjHJWEuDCcrGhznG48/r5Y9qjLu9lkIzudwCAseGIB+XA465wOlXy60Kwth+/leRgPwFxuIP/lpjg+/FV+5lMmVCCGH8scWF/5mHU49eKkdXdrEn8kYja7Xuiunm/yIe30OV2BPdoT03NuYjHXbGSM4x1PJqxaXqMFiSskEjsDtLnux1AYbVzjHPQHjzqPihRAeSPQDBxn5Drx1968vJuYkAsevOD5AEn57RWysUOOTMq3Y/tvoXEduYigYRSbSSADtDeEAtlc4xyPPnPHnWWDtpATgiRfcqCP+kmqfDyTlRjABHufI5+tYZolXGcLnPmAfrj29q29rsIvY6uDqdlqUcoyjq3yPT5jqK21bNcei12OGTh8EcEruHscnPPlyK6N2S1g3URkKbQG2qcg7xjO4AdAc+fNW6b9/RrqUdRpu76p5ROUpSrJVFKUoDXvrKOZDHIoZTwQf5HyNU2y7GS20rdzIJIGzlG8Lr5ja3RuePy/er1SgOc31uYye8hkUeT7SVH1Ga0Y2jf8AAwb5c11SsKWqBi4RQx4LBQCR7nrTqYwjnEOg3DDckLEdACVUn/nIrxYdktSkf94YbeP0OJmI+QwM/WuoUrXYjZPByvtd+zm7kB+HmidcA7XBjbI8g3Kn15x/OudXFre6dKJDHNbyL0kx4T6jeMoynzHIr9M15dAQQQCD1B5B+lZ2mymVzsB2qXULUS8CRTslUdA4AOR/dIII+ePKrDMOPlWO0sYosiKNI9xy2xVXJ9TgcmtismhFXtuHGPt7VEvprc9D/hVgmhOeOla7iqWr7Po1OHZHqvHxJar51+6yLt9P82I+Q/ma39pwcdccVkRCegr20RXrW+m0lVENlawv34mJ2ym8yIB7NwehPXpXuGxY9Rge/X7VLkV9CE8AZrmw7B0sbN3Vryz0/DPqTvW2NYPVjDyPQfyqTrFbxbR7+dZa7iKgpSlAeJpVVSzEBQCSTwAB1Jrn/aHtm8mYoEdFPPec7mX+6OMA+uauutwb4JF5/CSB6kDIH3ql6KUHDKMvnH/04zj6HNUNZdOLUV4nS0NUJRlOSy14EFHbbVLyK270weSepOD7VqpFKWwEIyfCDnp6KpPA/rVg19cYYE8E5Ht7cj+Bz/GvS6iqL3gALEcN559MA/0rmLPHidaKysklEsUYzLhnHVc9PmRWbviwYIqgdccKvI9T/M+eelUbU+0JYEZ685GOuem0cYxwc+ta1vrmM/vBj0wTz/jnnirEaXjqV5Tin1Z0KwSIEsxXceoyfYDDZ8j1x607UXcRgDDAByFKkNk7SRuGfMBuoOdtUWC7uJm2xRysD1Chgpzk/m9zXQexHYqULvuVC55CfiOfIsf5VPXTNPHgVbr62m89Ss6H2PlvZA7jamcliuC3Pkvv74612XSdNS3jEcYwo/zms9vAEGFGKy1fhXGPBzZ2SlyKUpUhGKUpQGO4mVFZ2OFUFmPoAMk/aoe27WWrqXDShBsO54J0U94wRNrPGA2WZemeuenNbnaD/Vbj/wBGX/8AA1T7uS8h0qN2uYz/AKgI+5ieFlDTwqwZzK+7KttOAvU+uKAvGo3qQxSTSZCRo0jYGTtRSzYHmcA1kt5g6K69GAYfIjIrnna5pIjfC4aVhPb3QtWWZu6CpalmiktshQ42SMHwc56jgVI6DE8F1ZIJ5pFuLOR5Fkcsu+HuNrIvSPiVhhcA8cZ5oC7UpSgFKUoBQmlfH6GgIjR+01vcsBCZGyu4MYJkQr6iV0CHrxg81LlRXOOzN1eQaMs6zQuEsS8MSwsHVljym5+9IfGOQEGfal7dPaSRm2uprktYXlztklMwkkjWIxOFzwGLNhVwvHAHNAdIoRVG0jEd1YiO9mmWeCaWQPMZBIQsZWQAnCr4jhVwvPAGKdp7+aG4ltllcG+SMWpycxyBxDcFPTbG8coA81c0BdTAvoKi07QW/ed0Cd3f/DY2nHeiHv8AGfTu+c/SqhqF5J3F7d/ETLPbXDxQxCVgmI2VYo3hztczAqcsC374YIwKj9ZnmSeV7eISzLqrmOMkKGb+y+ASf8M0B1elRPZWRGtInSZ5gy7jJITvZictuH5SGyNgwFxtwMVLUApSlAfCKr+odnAzho8LjccYyMtjJ68dKsNKjtqjYsSRLVdOp5iymat2cMo7sd13mNxyxzjOASuM496g2/Zu0hK/EIrLjeqktjPIJHhxn3rf1eXutX+MJASNbe0lJ4AjuO9IJ5/+d8P18iaitN1SS2e7ugpMt3FZTKCrNtNzczww7ox4jsiMQKjk7McE1HHS1x8CZ625rbk34P2S2/8AtJpG9QoCj78n9asmldirK3HggXPqRk/eo6312dY7jvnkRVMPczvauru0rFWiW3/O4KjBUf7Vcg7TmJl1W8naCPv2ieLUPh2bu9pkVrUzoZI92OA2CvQkBsAjAnUUuCrKTk8s6JDbIv4VA+QrLXxelfayYFKUoBSlKAUpSgPMsYYFWAKkEEEZBB4II8xWKWyjZBG0aGMbcIVBUbCCmFxjwlVI9MCs9KAjToFrvkk+Gh3yqyyN3a5dXGHDHHIYAA564Ga3BaR5Ru7TcilEO0ZVWxlVPkDtXIH+6PSspNfN49RQHqlfAa+0ApSlAKUpQETZ9mrSFt9vaW0MmCFdIY1IyPVQDj1Gai9D7LNFP37C1jZY5ERLaHukLSlDJJJzlmPdIAPIZ5OeLVSgKvoXZhopxPILVCquAltD3Ss8m3fLISSS2EAA8styeMSUulM92lxI6lIVIgQLyHcYeR2J5O3KgDAAZs5zxLUoDQl0W2aYTtbxGZcYkKKXGOmGxnjJx6ZNZf7Oh3bu6j3b+93bFz3m3u9+cZ37PDu6446VtUoDDbWqRgiNFQMzOwVQuWY5ZjjqxPJPnWalKAUpSgFKUoCJ1Hs7bzrcJKhZbgIJRk8hBhcY6Edcjzr7e9nreUyF0J7yJIWAZgNkbM8e3B8LKzkhhgg49BUrSgIV+zcbRGJ5rh/Ejq7SkujRnKFG8iCPTnzzWF+yFuUZQZgzTLcmQSt3gmVBHvDk8ZUYI6YJGMVYKUB8Ar7SlAKUpQClKUApSlAarTEk4OAOM+Zx1x5CsEl7GOrZ+ua0dRJEjKGwDzgnAyfQ1GvaOPJh74yPuK5Wo1d0HiuOfNv9CxCuL5ZODU08gT9KyreZ/KfuP61WHibqS31BrwiH1P2ql7dqs9fyX5Mm7mstvfjzU/bNDJwSrdPI8jj1B6fTFV6GOQeTj3/CP1rdEucBnDH0HP3Pn+tW69Za/fX79PwIpVR8CehfKg4xkA4+de68xjAHyr1XWXBWFKUrIMc7kDIH9B7n2qN0XVzK80Mi7JoWG5fJkcZjkT+6fEvsyMPKpaojVdLJZZYSFlTO0+xxuQ+qNgZX1AIwQKGGS9K1NOvhKvTa44dD1U/PzB8j5/cDboZFK1JdUgU7WniUjyLqD9ia2kYEAggg8gjoaGXFrk+0pShgUpSgFKUoDWnusHaOT5+gz0+tYTMT5/yrXuFKyv1IfDcAkg4CngdRhR0rbghQ9G3fI/yrGcAE8V4zW13S+goYV9BWu9A11kPrWSK6y208E5x6HHX614mRB+bB++fkOp+lalsrPMpI2qgJGerE+HJHkME8dTnyxWyeQS9KUrIFKUoBSlKArXadcOD6j+BqDW5YdCR8uKtHaaDKK3ocff8A7VU5ENed7Shi1svUPMTYGpSD87fc14bU5D+dvua1CK87a5u6Xm/qWNq8jY+IY9SaldIXLD51DxIasehwHcM1Y0kHKxfE0taUSy0pSvWHMFKUoBUfrerx2sZkkJx0AHJY+gFSFVj9oGmGa3DL1jOfmDwf1x+taWb9r2c+BDfKUa3KPJUb7tpO0yskPchlI3AbpAD+F8Hhl9sc56g81p22o3dzvRruVG2k46DPmMIc5xzwPWsMFkHkkZZAjNjCknjaAoUq3keeQxxxU32d0lowJWx3rYZsMduAOU98EtyPQeQrmS7x/Zszn5r06F3T6XRToU+8c5/HCT54XTp9/oVm50S62RxIglLE4Xnco67iSAAOcc4Pz5qx9lopbaJ4JZZEdVZwoclI1P8AugHBwck/8VTejX6K0qbSpDEk9cg/hIYcFccZHoa1tfCho5WIODtY8chuB14POOP8K2XuZydW2x3x7qxdOc/fjJA6R2zupOVmJAyQGVDlQcAMQvXjyqw6X2/Hed1PHznG+PJGfdOv2J+VRN9GrYEbxQ+FsKyLly2MMWUjHAx5nJqLsbaaBditC8rKHyRuAkdsFdykHCoPUZLelYjZZJpVvPr6FLtJ6ZURcGq2n6eK/wAm/mzsMMoZQykFSMgjoQa91Hdn7RoreNGOWwWY+7Esf1NSNdSOcdTnQbcU2KUpWTY07lgJFJ9DWXuweSAff/GtDXuiH3I/h/SsFpcn1qKb6mSYC/P7mhQeh+5rXjuDWXvq1yD7gDooH6V5g/GT7Vhlmr7pvVj8v51tHkwb1KUqUClKUApSlAYbuIMhBGR1+1UqdPERV6IqnagmHNcvtNfZUizp31aIwg15OazOK8sK89KXXBeRktV55q26WP0Aqr2i8j51bNL/ADH3x9v+9dfs5ZmVdQ+hvUpSu8UhSlKAVjniDqVPQgg/WslKA472jsTFKykdDj+hqNS5kAwHYD0ycfauodstBNxHvjH7xR0/3h6fMeVcqcYJB4IOCD1BHkRXb0043QxLrg8d2jpp6e7dHh8G5Hq06gASEAdOnHl6V9OqTEYL8dcYXqPpWiDXsGpfZaP7I/RFT2u9LG+X1ZsNO7dWJ+tWrsbpu9wSOBy39PrVc0qyaaQIgyT5fzPoPeus6LpogjCDk9WPqf6VV1U4VR2QSWfI6PZOlndb30+Eb9KUrknqxSlKAjdeH7vPow/nUVampfXv9A59MH7EZ/TNV+znHrUVnJsiZjNZ1PFaUcgrN3taIwz7K1bGlDwk+/8AKoye4FSWiHMQPqSR8vKpIcmDfpSlSAUpSgFKUoBVc1K08ZLEKMkgnpg+RNSeq61b220TyrGXzt3fm243YHtkfeti3mjmjDqQ6MMg+RFQX0q2O1m0JbXkp7WrdQMj1GD+tfPg2PQZ+o/hVnm0OFvyY+RIrUbS7aEpvfaZH7tMkDc5BIUepwrfauM+yZ7vDHx/1LftKx+/1Iu1tyDzgEc4P9P5VYtGiKocjBLFv4D+Vaek6javK8UKuzKWBfupO73IdrhZyvdlgeCA2cg+hqbrp6bSdz1K9lm4UrVub+ON4o3bDTMyRjBO5lRpCMgYHhVjz6UXUIzM1uG/erGspXB4R2ZVOcY5KMMZzxV0iNqlKUApSlAKq/bDset3h43EMw/NtDBx6OOCfYg5Hv0q0UraM3F5izSyuNkds1lHI5OwGoKcA27j1Duv6FP51t6f+zy7Y/vpIo1/uFpG+xCj9a6jSrHtluOSl/K9LnO31ZH6No8VsmyJf+JjyzH1Y/y6VIUpVZtt5ZejFRW2KwhSlKwbClatnqEcrSqjZMT91JwRtfar45HPhdTkcc1tUBr6jAXidB1KkD544rnau8bEYPB6Hj510yo7UdHjl5IKt/vD+Y860nHPBlMqtvqflg/assmqY6Ka24dHVpJI0lBaIqHBUjG4bl56Hj0raTs6fOQD5DP8aj2SM5RWpppJDg5x6Dz/AK1e9Jtu7hRD1A59iecfrWpDZ29uybmG922IXPLPgttUeuFY/Svdjr1vMyJHJuZxMyjawyIJBFLyRgYcge/lmpIxwYJOlKVuYFKUoBSsMlwBnrx6D9PnT4lcE56Z/TPp8j9qArfaXvfj7Hue7393d/6TdtxiLP4ec9KxyvcT3M0LXLW/cQQv+52gNJL3m6Q94pJRe7AC9PxZzxixSJE0iyEAvGGCt5qH4YD57Bn/AIa09V0m0uWDTRK5Clc+IZQ4JRiuNyEkeE5BPlQFX7Palc3s8G+4eJDp9tcukQUbpZHlUkF1JCEAHHsvPXOvo3eQ2unqk8pE168b7ihwu25JC+HjxKrfMenFXuOCBZO8VVD7BFuAx4EJKp6YBLfrWnb6PaIcrEoxMZxycCUgguozhSQ7dMA7j60BSOz0ktsunlLiZ1llvVeJihVhGlxIMYQHJZAevWtzQdWv+6S7aOd42tpJpd72xiZu77yPuFicuozlAD+VgTkjNXOLTrde62xr+6Z2ixztaTcHK+53Pn5msFhpFpA5kijCM27hS23xEFtsedq7jjkAZJoCp28UnxGjTSXbzmZpZGDCPbuazlbdEFUFUG7GMngr58nevrJptYlRbiSH/wABASYtgc/v5wDl1bgZzjHJIzxwZ3TuzFnEyyQ28aspLIRnwblKnuwThVIZvCuByeKy6n2dtbht80Ks+0JvyVbapJC7lIO3LNkdDnnNAUWz16+utsa9+zJbK++2NtH3kjSyxCZhOwymIQQq5HjbP5akdR1u8gBSU7Z7m0h7lOCI7sssEqgjIKh5oW6nhXPSrRednbWQRhoVHdLsj2ZjKJx4FKEHZwPD04HFbU2mxMYmaNSYTmIkZKHbtyv0OKApEd9fyTS9ytw/cXKQDx2oh7uPZ3vfIziQu6s75AGNyYGM7stlqEvc3U81zcNm7mtYI4REGGLpo41QsuN5/CWYgBfQjdVqn0C3ebvzEO9ypLAsu4p+AuFIDkYGNwOMV6m0O3eJoWiXu3cysvI/eM/eFwQcht/iyOc0BS7DVbp5BZPNJHm8khMhMbSiNbZLkRd4Bs3kuRuxnapHXxVjbWLpWe2WWafOoPbh0MCy91HaJN3as+2MPuyCeuA+MHGLPqnZyMQGO3tLd90iyMkzMgZlAXf3iq7CTwr4sEnB8zmsejdkolt5IriOJu9m79kjBCIwCogjPDAqsaePgkgnjNARc7aitsjSLcBUmkMgRrf4prfaxjOVJjLKxGQCGYIOpJBuGm3aSxo8cm9WRHDcZKuoZWI4xkc9BWnN2btmjWJoyUUkgb5Mnd+Lc27LA+YYkHzrNpWkJA0zJ1mcO3AAAWNIkVQOihI1H3oCoQapcf2bJqhnkaRo5HWHwCGLJKqpTAJMf5izDJVskDgY7+9v7e1vZCLhFS23xvcPbO4mUncV7hiNrDacEYBBx1q3Q9nLVZHlWBQ0m7f12sX/ABkx52ZbJycZOea82/Zi0SN4lhHdyKEdCzMpUZwoDE7VGT4Rgc0BVdQmvRcPaxyXcpjt0lDxtaoxlneXxOJdoMa92FVFGPxbs8V51fXblQJAZllga0S5UNCLZJJTF3sIBG92Ky/iHALJg9RVy1PQre4KtLGGZQQrAsjBT1XchB2nAyucHFYbjszaO5keBGY7M5zglMBGK5wWUAANjIHGaAqLG4D3zQd6UXUC06wFBM0XwcX+jMnhyH2EjIJAIHobLqerR/BRypJM4mEIiaLYJZDIV2AbwEUsDyTgAEnjFbl32etpAweL8bmR8MybmKhCWKkZyqqpB4IGKz3mlQyxCB41MQ24UeELswU2lcFSuBgjGMUBRF1e7KrB30kbLqa2pc91JJ3T2/fbWIXYWG7AOD+Fc55zsPqVyjvZfEyf6/HbCchDKsUlsLojO3aWJzGGIzhh5gVbYOz9qmNsCDEonHH+1C7O8z5vt4JPJ8693eiW8olWSFWErK8mfzMgVUbPUMAq4I5G0UBC9kYSl3qCGVpdskA3Nt3AdwpCsVABIz1xnGM+pgrW5u3S3lF7KDLfXFqy7YyoiWSdRtBXPeDu1wxz7gjir1pmkw24IhjVN2C2M5YjzYnknk8nk0j0mFVVREoCSNMo9JGLFmHuS7/8xoCn2+qTpLFAZmcJqbW29gu54jZtcBXIAGQzgZABIQe9VeLU5LcW8kSnOzVFaTAYQRtqCB52QnxBFy2B148skdYOkwbt/dLu73v8+fe7O63/APFs8Pyrzb6LboQVhQYEijjymbvJR8mYAmgNq0TCKA5fCgbiQS3H4iRwSevFZawWVokUaxRqFRAFVR0UDoB7Cs9AKUpQGMwgnOK8fCJ6evmfPP8A7j96UoD6bZc5xz/iT/8A0afDL6eWOvlSlAPhV9PIj75J/ifvT4VeuPb9MfwFKUAFso6ZHOep64x/D+Jotso8v1PTIIHy4FfaUB7RQAAOg4r1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25326305"/>
              </p:ext>
            </p:extLst>
          </p:nvPr>
        </p:nvGraphicFramePr>
        <p:xfrm>
          <a:off x="1142999" y="914400"/>
          <a:ext cx="70104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2336800"/>
                <a:gridCol w="2336800"/>
              </a:tblGrid>
              <a:tr h="1072475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gency FB" pitchFamily="34" charset="0"/>
                        </a:rPr>
                        <a:t>GROUP</a:t>
                      </a:r>
                      <a:endParaRPr lang="en-US" sz="2800" dirty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gency FB" pitchFamily="34" charset="0"/>
                        </a:rPr>
                        <a:t>AGE</a:t>
                      </a:r>
                      <a:endParaRPr lang="en-US" sz="2800" dirty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gency FB" pitchFamily="34" charset="0"/>
                        </a:rPr>
                        <a:t>INTAKE  MG/DAY</a:t>
                      </a:r>
                      <a:endParaRPr lang="en-US" sz="2800" dirty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</a:tr>
              <a:tr h="62135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INFANTS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0 TO 12 MONTHS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4 TO 5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62135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CHILDREN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1 TO 13 YRS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6 TO 11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62135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FEMALE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14 AND ABOVE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12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62135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MALES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gency FB" pitchFamily="34" charset="0"/>
                        </a:rPr>
                        <a:t>14 AND 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gency FB" pitchFamily="34" charset="0"/>
                        </a:rPr>
                        <a:t>12</a:t>
                      </a:r>
                    </a:p>
                  </a:txBody>
                  <a:tcPr/>
                </a:tc>
              </a:tr>
              <a:tr h="62135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PREGNANCY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gency FB" pitchFamily="34" charset="0"/>
                        </a:rPr>
                        <a:t>15</a:t>
                      </a:r>
                    </a:p>
                  </a:txBody>
                  <a:tcPr/>
                </a:tc>
              </a:tr>
              <a:tr h="62135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gency FB" pitchFamily="34" charset="0"/>
                        </a:rPr>
                        <a:t>LACTATION</a:t>
                      </a:r>
                      <a:endParaRPr lang="en-US" sz="2800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gency FB" pitchFamily="34" charset="0"/>
                        </a:rPr>
                        <a:t>19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659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gency FB" pitchFamily="34" charset="0"/>
              </a:rPr>
              <a:t>Dietary supplements</a:t>
            </a:r>
          </a:p>
          <a:p>
            <a:pPr>
              <a:buFont typeface="Wingdings" pitchFamily="2" charset="2"/>
              <a:buChar char="§"/>
            </a:pPr>
            <a:r>
              <a:rPr lang="el-GR" sz="3200" dirty="0" smtClean="0">
                <a:latin typeface="Agency FB" pitchFamily="34" charset="0"/>
                <a:sym typeface="Symbol"/>
              </a:rPr>
              <a:t></a:t>
            </a:r>
            <a:r>
              <a:rPr lang="en-US" sz="3200" dirty="0" smtClean="0">
                <a:latin typeface="Agency FB" pitchFamily="34" charset="0"/>
              </a:rPr>
              <a:t>  </a:t>
            </a:r>
            <a:r>
              <a:rPr lang="en-US" sz="3200" dirty="0" err="1" smtClean="0">
                <a:latin typeface="Agency FB" pitchFamily="34" charset="0"/>
              </a:rPr>
              <a:t>Tocopherol</a:t>
            </a:r>
            <a:r>
              <a:rPr lang="en-US" sz="3200" dirty="0" smtClean="0">
                <a:latin typeface="Agency FB" pitchFamily="34" charset="0"/>
              </a:rPr>
              <a:t> supplements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gency FB" pitchFamily="34" charset="0"/>
              </a:rPr>
              <a:t>  Human milk and commercial formulas have enough vitamin E for full-term neonates</a:t>
            </a:r>
            <a:r>
              <a:rPr lang="en-US" sz="3200" dirty="0" smtClean="0"/>
              <a:t>.</a:t>
            </a:r>
            <a:endParaRPr lang="en-US" sz="32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3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309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VITAMIN D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1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752600"/>
            <a:ext cx="6196405" cy="29731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 </a:t>
            </a:r>
            <a:r>
              <a:rPr lang="en-US" sz="3600" dirty="0" smtClean="0">
                <a:latin typeface="Agency FB" pitchFamily="34" charset="0"/>
              </a:rPr>
              <a:t>Level of 20 </a:t>
            </a:r>
            <a:r>
              <a:rPr lang="en-US" sz="3600" dirty="0" err="1" smtClean="0">
                <a:latin typeface="Agency FB" pitchFamily="34" charset="0"/>
              </a:rPr>
              <a:t>nanograms</a:t>
            </a:r>
            <a:r>
              <a:rPr lang="en-US" sz="3600" dirty="0" smtClean="0">
                <a:latin typeface="Agency FB" pitchFamily="34" charset="0"/>
              </a:rPr>
              <a:t>/milliliter to </a:t>
            </a:r>
            <a:r>
              <a:rPr lang="en-US" sz="3600" b="1" dirty="0" smtClean="0">
                <a:latin typeface="Agency FB" pitchFamily="34" charset="0"/>
              </a:rPr>
              <a:t>50 </a:t>
            </a:r>
            <a:r>
              <a:rPr lang="en-US" sz="3600" b="1" dirty="0" err="1" smtClean="0">
                <a:latin typeface="Agency FB" pitchFamily="34" charset="0"/>
              </a:rPr>
              <a:t>ng</a:t>
            </a:r>
            <a:r>
              <a:rPr lang="en-US" sz="3600" b="1" dirty="0" smtClean="0">
                <a:latin typeface="Agency FB" pitchFamily="34" charset="0"/>
              </a:rPr>
              <a:t>/</a:t>
            </a:r>
            <a:r>
              <a:rPr lang="en-US" sz="3600" b="1" dirty="0" err="1" smtClean="0">
                <a:latin typeface="Agency FB" pitchFamily="34" charset="0"/>
              </a:rPr>
              <a:t>mL</a:t>
            </a:r>
            <a:r>
              <a:rPr lang="en-US" sz="3600" dirty="0" smtClean="0">
                <a:latin typeface="Agency FB" pitchFamily="34" charset="0"/>
              </a:rPr>
              <a:t> is considered adequate for healthy people. </a:t>
            </a:r>
          </a:p>
          <a:p>
            <a:r>
              <a:rPr lang="en-US" sz="3600" dirty="0" smtClean="0">
                <a:latin typeface="Agency FB" pitchFamily="34" charset="0"/>
              </a:rPr>
              <a:t>A level less than 12 </a:t>
            </a:r>
            <a:r>
              <a:rPr lang="en-US" sz="3600" dirty="0" err="1" smtClean="0">
                <a:latin typeface="Agency FB" pitchFamily="34" charset="0"/>
              </a:rPr>
              <a:t>ng</a:t>
            </a:r>
            <a:r>
              <a:rPr lang="en-US" sz="3600" dirty="0" smtClean="0">
                <a:latin typeface="Agency FB" pitchFamily="34" charset="0"/>
              </a:rPr>
              <a:t>/</a:t>
            </a:r>
            <a:r>
              <a:rPr lang="en-US" sz="3600" dirty="0" err="1" smtClean="0">
                <a:latin typeface="Agency FB" pitchFamily="34" charset="0"/>
              </a:rPr>
              <a:t>mL</a:t>
            </a:r>
            <a:r>
              <a:rPr lang="en-US" sz="3600" dirty="0" smtClean="0">
                <a:latin typeface="Agency FB" pitchFamily="34" charset="0"/>
              </a:rPr>
              <a:t> indicates vitamin D deficiency.</a:t>
            </a:r>
            <a:endParaRPr lang="en-US" sz="36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gency FB" pitchFamily="34" charset="0"/>
              </a:rPr>
              <a:t>The reference </a:t>
            </a:r>
            <a:r>
              <a:rPr lang="en-US" sz="3200" b="1" dirty="0" smtClean="0">
                <a:latin typeface="Agency FB" pitchFamily="34" charset="0"/>
              </a:rPr>
              <a:t>range</a:t>
            </a:r>
            <a:r>
              <a:rPr lang="en-US" sz="3200" dirty="0" smtClean="0">
                <a:latin typeface="Agency FB" pitchFamily="34" charset="0"/>
              </a:rPr>
              <a:t> of </a:t>
            </a:r>
            <a:r>
              <a:rPr lang="en-US" sz="3200" b="1" dirty="0" smtClean="0">
                <a:latin typeface="Agency FB" pitchFamily="34" charset="0"/>
              </a:rPr>
              <a:t>vitamin K</a:t>
            </a:r>
            <a:r>
              <a:rPr lang="en-US" sz="3200" dirty="0" smtClean="0">
                <a:latin typeface="Agency FB" pitchFamily="34" charset="0"/>
              </a:rPr>
              <a:t> is 0.2-3.2 </a:t>
            </a:r>
            <a:r>
              <a:rPr lang="en-US" sz="3200" dirty="0" err="1" smtClean="0">
                <a:latin typeface="Agency FB" pitchFamily="34" charset="0"/>
              </a:rPr>
              <a:t>ng</a:t>
            </a:r>
            <a:r>
              <a:rPr lang="en-US" sz="3200" dirty="0" smtClean="0">
                <a:latin typeface="Agency FB" pitchFamily="34" charset="0"/>
              </a:rPr>
              <a:t>/</a:t>
            </a:r>
            <a:r>
              <a:rPr lang="en-US" sz="3200" dirty="0" err="1" smtClean="0">
                <a:latin typeface="Agency FB" pitchFamily="34" charset="0"/>
              </a:rPr>
              <a:t>mL</a:t>
            </a:r>
            <a:r>
              <a:rPr lang="en-US" sz="3200" dirty="0" smtClean="0">
                <a:latin typeface="Agency FB" pitchFamily="34" charset="0"/>
              </a:rPr>
              <a:t>, but impaired blood clotting has been associated with </a:t>
            </a:r>
            <a:r>
              <a:rPr lang="en-US" sz="3200" b="1" dirty="0" smtClean="0">
                <a:latin typeface="Agency FB" pitchFamily="34" charset="0"/>
              </a:rPr>
              <a:t>levels </a:t>
            </a:r>
            <a:r>
              <a:rPr lang="en-US" sz="3200" dirty="0" smtClean="0">
                <a:latin typeface="Agency FB" pitchFamily="34" charset="0"/>
              </a:rPr>
              <a:t>below 0.5 </a:t>
            </a:r>
            <a:r>
              <a:rPr lang="en-US" sz="3200" dirty="0" err="1" smtClean="0">
                <a:latin typeface="Agency FB" pitchFamily="34" charset="0"/>
              </a:rPr>
              <a:t>ng</a:t>
            </a:r>
            <a:r>
              <a:rPr lang="en-US" sz="3200" dirty="0" smtClean="0">
                <a:latin typeface="Agency FB" pitchFamily="34" charset="0"/>
              </a:rPr>
              <a:t>/</a:t>
            </a:r>
            <a:r>
              <a:rPr lang="en-US" sz="3200" dirty="0" err="1" smtClean="0">
                <a:latin typeface="Agency FB" pitchFamily="34" charset="0"/>
              </a:rPr>
              <a:t>mL</a:t>
            </a:r>
            <a:endParaRPr lang="en-US" sz="32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gency FB" pitchFamily="34" charset="0"/>
              </a:rPr>
              <a:t>PROMOTE INTESTINAL CALCIUM ABSORPTION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gency FB" pitchFamily="34" charset="0"/>
              </a:rPr>
              <a:t>MAINTAIN ADEQUATE SERUM CALCIUM AND PHOSPHATE CONCENTRATION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gency FB" pitchFamily="34" charset="0"/>
              </a:rPr>
              <a:t>MODULATES CELL GROWTH</a:t>
            </a:r>
            <a:endParaRPr lang="en-US" sz="32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http://www.nutrientsreview.com/wp-content/uploads/2015/06/Vitamin-D-High-Foo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6934200" cy="5714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196405" cy="36038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gency FB" pitchFamily="34" charset="0"/>
              </a:rPr>
              <a:t>Fleshy of fatty fish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gency FB" pitchFamily="34" charset="0"/>
              </a:rPr>
              <a:t>Fish liver oils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gency FB" pitchFamily="34" charset="0"/>
              </a:rPr>
              <a:t>Egg yolks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gency FB" pitchFamily="34" charset="0"/>
              </a:rPr>
              <a:t>Beef liver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gency FB" pitchFamily="34" charset="0"/>
              </a:rPr>
              <a:t>Fortified products like cereals, dairy products, orange juice, yogurt</a:t>
            </a:r>
            <a:endParaRPr lang="en-US" sz="3200" dirty="0">
              <a:latin typeface="Agency FB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gency FB" pitchFamily="34" charset="0"/>
              </a:rPr>
              <a:t>Basking in sun for 10 to 15 minutes</a:t>
            </a:r>
            <a:endParaRPr lang="en-US" sz="32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gency FB" pitchFamily="34" charset="0"/>
              </a:rPr>
              <a:t>D1</a:t>
            </a:r>
          </a:p>
          <a:p>
            <a:r>
              <a:rPr lang="en-US" sz="2800" dirty="0" smtClean="0">
                <a:latin typeface="Agency FB" pitchFamily="34" charset="0"/>
              </a:rPr>
              <a:t>D2(</a:t>
            </a:r>
            <a:r>
              <a:rPr lang="en-US" sz="2800" dirty="0" err="1" smtClean="0">
                <a:latin typeface="Agency FB" pitchFamily="34" charset="0"/>
              </a:rPr>
              <a:t>ergocalciferol</a:t>
            </a:r>
            <a:r>
              <a:rPr lang="en-US" sz="2800" dirty="0" smtClean="0">
                <a:latin typeface="Agency FB" pitchFamily="34" charset="0"/>
              </a:rPr>
              <a:t> present in fortified food products</a:t>
            </a:r>
          </a:p>
          <a:p>
            <a:r>
              <a:rPr lang="en-US" sz="2800" dirty="0" smtClean="0">
                <a:latin typeface="Agency FB" pitchFamily="34" charset="0"/>
              </a:rPr>
              <a:t>D3 (</a:t>
            </a:r>
            <a:r>
              <a:rPr lang="en-US" sz="2800" dirty="0" err="1" smtClean="0">
                <a:latin typeface="Agency FB" pitchFamily="34" charset="0"/>
              </a:rPr>
              <a:t>cholecalciferol</a:t>
            </a:r>
            <a:r>
              <a:rPr lang="en-US" sz="2800" dirty="0" smtClean="0">
                <a:latin typeface="Agency FB" pitchFamily="34" charset="0"/>
              </a:rPr>
              <a:t> present in sunlight and dietary sources)</a:t>
            </a:r>
          </a:p>
          <a:p>
            <a:r>
              <a:rPr lang="en-US" sz="2800" dirty="0" smtClean="0">
                <a:latin typeface="Agency FB" pitchFamily="34" charset="0"/>
              </a:rPr>
              <a:t>D4</a:t>
            </a:r>
          </a:p>
          <a:p>
            <a:r>
              <a:rPr lang="en-US" sz="2800" dirty="0" smtClean="0">
                <a:latin typeface="Agency FB" pitchFamily="34" charset="0"/>
              </a:rPr>
              <a:t>D5 </a:t>
            </a:r>
            <a:endParaRPr lang="en-US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5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SERUM LEVEL FALL &lt;20NG/ML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RICKETS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/>
              <a:t> </a:t>
            </a:r>
            <a:r>
              <a:rPr lang="en-US" sz="2600" dirty="0" smtClean="0">
                <a:solidFill>
                  <a:srgbClr val="FF0000"/>
                </a:solidFill>
                <a:latin typeface="Agency FB" pitchFamily="34" charset="0"/>
              </a:rPr>
              <a:t>ABNORMAL SOFTENING OF SKULL,BONE TENDERNESS,MUSCLE WEAKNESS,BOWED LEGS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OSTEOMALACIA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solidFill>
                  <a:srgbClr val="FF0000"/>
                </a:solidFill>
                <a:latin typeface="Agency FB" pitchFamily="34" charset="0"/>
              </a:rPr>
              <a:t>MUSCLE WEAKNESS,WALKING DIFFICULTIES,DIFFUSE BONE AND JOINT PAIN,DIMINSHED STATURE</a:t>
            </a:r>
            <a:endParaRPr lang="en-US" sz="2600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5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SERUM LEVEL &gt;150NG/ML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gency FB" pitchFamily="34" charset="0"/>
              </a:rPr>
              <a:t>VOMITING,NAUSEA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gency FB" pitchFamily="34" charset="0"/>
              </a:rPr>
              <a:t>EXCESSIVE THIRST AND URINATION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gency FB" pitchFamily="34" charset="0"/>
              </a:rPr>
              <a:t>HIGH BLOOD PRESSURE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gency FB" pitchFamily="34" charset="0"/>
              </a:rPr>
              <a:t>INVOLUNTARY MUSCLE CONTRACTIONS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gency FB" pitchFamily="34" charset="0"/>
              </a:rPr>
              <a:t>WEAKNESS AND ORAL DEFECTS</a:t>
            </a:r>
            <a:endParaRPr lang="en-US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40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81334822"/>
              </p:ext>
            </p:extLst>
          </p:nvPr>
        </p:nvGraphicFramePr>
        <p:xfrm>
          <a:off x="1143000" y="1143000"/>
          <a:ext cx="7086600" cy="4397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990601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INTAKE  IU/DAY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169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gency FB" pitchFamily="34" charset="0"/>
                        </a:rPr>
                        <a:t>INFANTS</a:t>
                      </a:r>
                      <a:endParaRPr lang="en-US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gency FB" pitchFamily="34" charset="0"/>
                        </a:rPr>
                        <a:t>0 TO 12 MONTHS</a:t>
                      </a:r>
                      <a:endParaRPr lang="en-US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gency FB" pitchFamily="34" charset="0"/>
                        </a:rPr>
                        <a:t>400</a:t>
                      </a:r>
                      <a:r>
                        <a:rPr lang="en-US" b="1" baseline="0" dirty="0" smtClean="0">
                          <a:latin typeface="Agency FB" pitchFamily="34" charset="0"/>
                        </a:rPr>
                        <a:t> T0 1000</a:t>
                      </a:r>
                      <a:endParaRPr lang="en-US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85169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gency FB" pitchFamily="34" charset="0"/>
                        </a:rPr>
                        <a:t>CHILDREN</a:t>
                      </a:r>
                      <a:endParaRPr lang="en-US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gency FB" pitchFamily="34" charset="0"/>
                        </a:rPr>
                        <a:t>1 TO 3 YRS</a:t>
                      </a:r>
                      <a:endParaRPr lang="en-US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gency FB" pitchFamily="34" charset="0"/>
                        </a:rPr>
                        <a:t>2,500</a:t>
                      </a:r>
                      <a:endParaRPr lang="en-US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85169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gency FB" pitchFamily="34" charset="0"/>
                        </a:rPr>
                        <a:t>CHILDREN</a:t>
                      </a:r>
                      <a:endParaRPr lang="en-US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gency FB" pitchFamily="34" charset="0"/>
                        </a:rPr>
                        <a:t>4 TO 8</a:t>
                      </a:r>
                      <a:endParaRPr lang="en-US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gency FB" pitchFamily="34" charset="0"/>
                        </a:rPr>
                        <a:t>3,000</a:t>
                      </a:r>
                      <a:endParaRPr lang="en-US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851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gency FB" pitchFamily="34" charset="0"/>
                        </a:rPr>
                        <a:t>9 AND ABOVE</a:t>
                      </a:r>
                      <a:endParaRPr lang="en-US" b="1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gency FB" pitchFamily="34" charset="0"/>
                        </a:rPr>
                        <a:t>4,000</a:t>
                      </a:r>
                      <a:endParaRPr lang="en-US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68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gency FB" pitchFamily="34" charset="0"/>
              </a:rPr>
              <a:t>FORTIFIED MILK</a:t>
            </a:r>
          </a:p>
          <a:p>
            <a:r>
              <a:rPr lang="en-US" sz="2800" dirty="0" smtClean="0">
                <a:latin typeface="Agency FB" pitchFamily="34" charset="0"/>
              </a:rPr>
              <a:t>VITAMIN  D SUPPLEMENTS</a:t>
            </a:r>
          </a:p>
          <a:p>
            <a:r>
              <a:rPr lang="en-US" sz="2800" dirty="0" smtClean="0">
                <a:latin typeface="Agency FB" pitchFamily="34" charset="0"/>
              </a:rPr>
              <a:t>SUPPLEMENTATION WITH VITAMIN D3-DAILY DOSE OF 800 TO 2,000 IU</a:t>
            </a:r>
          </a:p>
          <a:p>
            <a:endParaRPr lang="en-US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6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gency FB" pitchFamily="34" charset="0"/>
              </a:rPr>
              <a:t>VITAMIN K 1 FROM PLANT SOURCES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gency FB" pitchFamily="34" charset="0"/>
              </a:rPr>
              <a:t>VITAMIN K2 FROM BACTERIA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gency FB" pitchFamily="34" charset="0"/>
              </a:rPr>
              <a:t>VITAMIN K3 ,SYNTHETIC FORM</a:t>
            </a:r>
            <a:endParaRPr lang="en-US" sz="4000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ACON\Desktop\vit\Vitamin-K-Foo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3675" y="838200"/>
            <a:ext cx="6613525" cy="47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ACON\Desktop\vit\vit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85800"/>
            <a:ext cx="6333507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gency FB" pitchFamily="34" charset="0"/>
              </a:rPr>
              <a:t>PLANT SOURCE</a:t>
            </a:r>
          </a:p>
          <a:p>
            <a:pPr marL="0" indent="0">
              <a:buNone/>
            </a:pPr>
            <a:r>
              <a:rPr lang="en-US" dirty="0" smtClean="0">
                <a:latin typeface="Agency FB" pitchFamily="34" charset="0"/>
              </a:rPr>
              <a:t>GREEN LEAFY VEGETABLES</a:t>
            </a:r>
          </a:p>
          <a:p>
            <a:pPr marL="0" indent="0">
              <a:buNone/>
            </a:pPr>
            <a:r>
              <a:rPr lang="en-US" dirty="0" smtClean="0">
                <a:latin typeface="Agency FB" pitchFamily="34" charset="0"/>
              </a:rPr>
              <a:t>CABBAGE,BROCCOLI,AVOCODO,BANANA,CAULIFLOWER</a:t>
            </a:r>
          </a:p>
          <a:p>
            <a:pPr marL="0" indent="0">
              <a:buNone/>
            </a:pPr>
            <a:r>
              <a:rPr lang="en-US" dirty="0" smtClean="0"/>
              <a:t>EDIBLE OILS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gency FB" pitchFamily="34" charset="0"/>
              </a:rPr>
              <a:t>ANIMAL SOURCE</a:t>
            </a:r>
          </a:p>
          <a:p>
            <a:pPr marL="0" indent="0">
              <a:buNone/>
            </a:pPr>
            <a:r>
              <a:rPr lang="en-US" dirty="0" smtClean="0">
                <a:latin typeface="Agency FB" pitchFamily="34" charset="0"/>
              </a:rPr>
              <a:t>FISH LIVER,MEAT,EGGS,CERALS,MILK,FERMENTED FOOD SOURCES LIKE CHEESE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8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219200"/>
            <a:ext cx="5723468" cy="7958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DEFICIENCY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6705600" cy="35814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gency FB" pitchFamily="34" charset="0"/>
              </a:rPr>
              <a:t>HEMORRHAGIC DISEASE OF NEWBORN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IDIOPATHIC  VITAMIN K DEFICIENCY BLEEDING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SECONDARY VITAMIN K DEFICIENCY BLEEDING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VITAMIN K DEPENDENT  COAGULATION FACTOR DEFICIENCIES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39704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FF0000"/>
                </a:solidFill>
                <a:latin typeface="Agency FB" pitchFamily="34" charset="0"/>
              </a:rPr>
              <a:t>INFANTS</a:t>
            </a:r>
          </a:p>
          <a:p>
            <a:r>
              <a:rPr lang="en-US" dirty="0" smtClean="0">
                <a:latin typeface="Agency FB" pitchFamily="34" charset="0"/>
              </a:rPr>
              <a:t>ABSENCE OF GUT BACTERIA</a:t>
            </a:r>
          </a:p>
          <a:p>
            <a:r>
              <a:rPr lang="en-US" dirty="0" smtClean="0">
                <a:latin typeface="Agency FB" pitchFamily="34" charset="0"/>
              </a:rPr>
              <a:t>LOWTRANSMISSION OF VITAMIN K ACROSS PLACENTA</a:t>
            </a:r>
          </a:p>
          <a:p>
            <a:r>
              <a:rPr lang="en-US" dirty="0" smtClean="0">
                <a:latin typeface="Agency FB" pitchFamily="34" charset="0"/>
              </a:rPr>
              <a:t>VITAMIN K DEFICIENCY IN BREASTMILK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Agency FB" pitchFamily="34" charset="0"/>
              </a:rPr>
              <a:t>IN ADULTS</a:t>
            </a:r>
          </a:p>
          <a:p>
            <a:r>
              <a:rPr lang="en-US" dirty="0" smtClean="0">
                <a:latin typeface="Agency FB" pitchFamily="34" charset="0"/>
              </a:rPr>
              <a:t>PARENCHYMAL LIVER DISEASE</a:t>
            </a:r>
          </a:p>
          <a:p>
            <a:r>
              <a:rPr lang="en-US" dirty="0" smtClean="0">
                <a:latin typeface="Agency FB" pitchFamily="34" charset="0"/>
              </a:rPr>
              <a:t>MALABSORPTION SYNDROME</a:t>
            </a:r>
          </a:p>
          <a:p>
            <a:r>
              <a:rPr lang="en-US" dirty="0" smtClean="0">
                <a:latin typeface="Agency FB" pitchFamily="34" charset="0"/>
              </a:rPr>
              <a:t>BILIARY DISEASE</a:t>
            </a:r>
          </a:p>
          <a:p>
            <a:r>
              <a:rPr lang="en-US" dirty="0" smtClean="0">
                <a:latin typeface="Agency FB" pitchFamily="34" charset="0"/>
              </a:rPr>
              <a:t>DIETARY DEFICIENCY</a:t>
            </a:r>
          </a:p>
          <a:p>
            <a:r>
              <a:rPr lang="en-US" dirty="0" smtClean="0">
                <a:latin typeface="Agency FB" pitchFamily="34" charset="0"/>
              </a:rPr>
              <a:t>DRUG INTAKE</a:t>
            </a:r>
            <a:endParaRPr 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18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248</TotalTime>
  <Words>674</Words>
  <Application>Microsoft Office PowerPoint</Application>
  <PresentationFormat>On-screen Show (4:3)</PresentationFormat>
  <Paragraphs>208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Pushpin</vt:lpstr>
      <vt:lpstr>VITAMINS</vt:lpstr>
      <vt:lpstr>VITAMIN K</vt:lpstr>
      <vt:lpstr>Slide 3</vt:lpstr>
      <vt:lpstr>TYPES </vt:lpstr>
      <vt:lpstr>Slide 5</vt:lpstr>
      <vt:lpstr>Slide 6</vt:lpstr>
      <vt:lpstr>FOOD SOURCE</vt:lpstr>
      <vt:lpstr>DEFICIENCY</vt:lpstr>
      <vt:lpstr>CAUSES</vt:lpstr>
      <vt:lpstr>Signs and symptoms</vt:lpstr>
      <vt:lpstr>Slide 11</vt:lpstr>
      <vt:lpstr>RDA</vt:lpstr>
      <vt:lpstr>TREATMENT</vt:lpstr>
      <vt:lpstr>Slide 14</vt:lpstr>
      <vt:lpstr>Slide 15</vt:lpstr>
      <vt:lpstr>Slide 16</vt:lpstr>
      <vt:lpstr>FUNCTIONS</vt:lpstr>
      <vt:lpstr>Slide 18</vt:lpstr>
      <vt:lpstr>Slide 19</vt:lpstr>
      <vt:lpstr>SOURCES</vt:lpstr>
      <vt:lpstr>CAUSES</vt:lpstr>
      <vt:lpstr>Vitamin E Deficiency Symptoms in Infants </vt:lpstr>
      <vt:lpstr>  Symptoms in Children   </vt:lpstr>
      <vt:lpstr>  Symptoms in Adults  </vt:lpstr>
      <vt:lpstr>Slide 25</vt:lpstr>
      <vt:lpstr>Slide 26</vt:lpstr>
      <vt:lpstr>TREATMENT</vt:lpstr>
      <vt:lpstr>Slide 28</vt:lpstr>
      <vt:lpstr>Slide 29</vt:lpstr>
      <vt:lpstr> Functions</vt:lpstr>
      <vt:lpstr>Slide 31</vt:lpstr>
      <vt:lpstr>sources</vt:lpstr>
      <vt:lpstr>Types </vt:lpstr>
      <vt:lpstr>DEFICIENCY</vt:lpstr>
      <vt:lpstr>TOXICITY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VITAMINS</dc:title>
  <dc:creator>LG</dc:creator>
  <cp:lastModifiedBy>ANNAMMAL COLLEGE OF NURSING</cp:lastModifiedBy>
  <cp:revision>52</cp:revision>
  <dcterms:created xsi:type="dcterms:W3CDTF">2016-07-08T13:29:24Z</dcterms:created>
  <dcterms:modified xsi:type="dcterms:W3CDTF">2016-07-12T09:56:26Z</dcterms:modified>
</cp:coreProperties>
</file>